
<file path=[Content_Types].xml><?xml version="1.0" encoding="utf-8"?>
<Types xmlns="http://schemas.openxmlformats.org/package/2006/content-types">
  <Default Extension="fntdata" ContentType="application/x-fontdata"/>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8"/>
  </p:notesMasterIdLst>
  <p:sldIdLst>
    <p:sldId id="313" r:id="rId2"/>
    <p:sldId id="300" r:id="rId3"/>
    <p:sldId id="304" r:id="rId4"/>
    <p:sldId id="308" r:id="rId5"/>
    <p:sldId id="311" r:id="rId6"/>
    <p:sldId id="267" r:id="rId7"/>
    <p:sldId id="314" r:id="rId8"/>
    <p:sldId id="306" r:id="rId9"/>
    <p:sldId id="320" r:id="rId10"/>
    <p:sldId id="319" r:id="rId11"/>
    <p:sldId id="307" r:id="rId12"/>
    <p:sldId id="318" r:id="rId13"/>
    <p:sldId id="321" r:id="rId14"/>
    <p:sldId id="322" r:id="rId15"/>
    <p:sldId id="283" r:id="rId16"/>
    <p:sldId id="281" r:id="rId17"/>
  </p:sldIdLst>
  <p:sldSz cx="9144000" cy="5143500" type="screen16x9"/>
  <p:notesSz cx="6858000" cy="9144000"/>
  <p:embeddedFontLst>
    <p:embeddedFont>
      <p:font typeface="Inter" panose="020B0604020202020204" charset="0"/>
      <p:regular r:id="rId19"/>
      <p:bold r:id="rId20"/>
    </p:embeddedFont>
    <p:embeddedFont>
      <p:font typeface="Roboto Condensed Light" panose="02000000000000000000" pitchFamily="2" charset="0"/>
      <p:regular r:id="rId21"/>
      <p: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35FDB4-E265-40E2-8D7B-2E865ADD7B25}" v="12" dt="2022-12-08T05:00:12.775"/>
    <p1510:client id="{B3D66EEC-B0B3-4B12-882A-51EDCFEE37D4}" v="124" dt="2022-12-08T05:11:43.061"/>
    <p1510:client id="{D52E5CBF-6684-4A30-914D-6B2372FC86FE}" v="2167" dt="2022-12-08T05:30:01.971"/>
  </p1510:revLst>
</p1510:revInfo>
</file>

<file path=ppt/tableStyles.xml><?xml version="1.0" encoding="utf-8"?>
<a:tblStyleLst xmlns:a="http://schemas.openxmlformats.org/drawingml/2006/main" def="{1B1E3042-6DF1-4446-ABB6-88B2FFE3D64E}">
  <a:tblStyle styleId="{1B1E3042-6DF1-4446-ABB6-88B2FFE3D6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780"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ge1ebad7a81_0_27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2" name="Google Shape;2262;ge1ebad7a81_0_27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e1ebad7a81_0_25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2" name="Google Shape;1892;ge1ebad7a81_0_25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e1ebad7a81_0_25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2" name="Google Shape;1892;ge1ebad7a81_0_25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238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e1ebad7a81_0_25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2" name="Google Shape;1892;ge1ebad7a81_0_25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70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e1ebad7a81_0_25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2" name="Google Shape;1892;ge1ebad7a81_0_25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8766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e1ebad7a81_0_25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2" name="Google Shape;1892;ge1ebad7a81_0_25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746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e1ebad7a81_0_25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2" name="Google Shape;1892;ge1ebad7a81_0_25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3318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6"/>
        <p:cNvGrpSpPr/>
        <p:nvPr/>
      </p:nvGrpSpPr>
      <p:grpSpPr>
        <a:xfrm>
          <a:off x="0" y="0"/>
          <a:ext cx="0" cy="0"/>
          <a:chOff x="0" y="0"/>
          <a:chExt cx="0" cy="0"/>
        </a:xfrm>
      </p:grpSpPr>
      <p:sp>
        <p:nvSpPr>
          <p:cNvPr id="2727" name="Google Shape;2727;gd6fc454c64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8" name="Google Shape;2728;gd6fc454c6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265050" y="303150"/>
            <a:ext cx="6166200" cy="787200"/>
          </a:xfrm>
          <a:prstGeom prst="rect">
            <a:avLst/>
          </a:prstGeom>
          <a:ln w="19050" cap="flat" cmpd="sng">
            <a:solidFill>
              <a:schemeClr val="dk1"/>
            </a:solidFill>
            <a:prstDash val="solid"/>
            <a:round/>
            <a:headEnd type="none" w="sm" len="sm"/>
            <a:tailEnd type="none" w="sm" len="sm"/>
          </a:ln>
        </p:spPr>
        <p:txBody>
          <a:bodyPr spcFirstLastPara="1" wrap="square" lIns="411475" tIns="91425" rIns="91425" bIns="45700" anchor="ctr" anchorCtr="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 name="Google Shape;32;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160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pic>
        <p:nvPicPr>
          <p:cNvPr id="33" name="Google Shape;33;p4"/>
          <p:cNvPicPr preferRelativeResize="0"/>
          <p:nvPr/>
        </p:nvPicPr>
        <p:blipFill>
          <a:blip r:embed="rId2">
            <a:alphaModFix/>
          </a:blip>
          <a:stretch>
            <a:fillRect/>
          </a:stretch>
        </p:blipFill>
        <p:spPr>
          <a:xfrm rot="5400000" flipH="1">
            <a:off x="7104525" y="-3020025"/>
            <a:ext cx="2781300" cy="5143500"/>
          </a:xfrm>
          <a:prstGeom prst="rect">
            <a:avLst/>
          </a:prstGeom>
          <a:noFill/>
          <a:ln>
            <a:noFill/>
          </a:ln>
        </p:spPr>
      </p:pic>
      <p:sp>
        <p:nvSpPr>
          <p:cNvPr id="34" name="Google Shape;34;p4"/>
          <p:cNvSpPr/>
          <p:nvPr/>
        </p:nvSpPr>
        <p:spPr>
          <a:xfrm>
            <a:off x="8239676" y="-180824"/>
            <a:ext cx="1219731" cy="1219731"/>
          </a:xfrm>
          <a:custGeom>
            <a:avLst/>
            <a:gdLst/>
            <a:ahLst/>
            <a:cxnLst/>
            <a:rect l="l" t="t" r="r" b="b"/>
            <a:pathLst>
              <a:path w="48995" h="48995" extrusionOk="0">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64875" y="4533275"/>
            <a:ext cx="610225" cy="610225"/>
          </a:xfrm>
          <a:custGeom>
            <a:avLst/>
            <a:gdLst/>
            <a:ahLst/>
            <a:cxnLst/>
            <a:rect l="l" t="t" r="r" b="b"/>
            <a:pathLst>
              <a:path w="24409" h="24409" extrusionOk="0">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2"/>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5">
    <p:spTree>
      <p:nvGrpSpPr>
        <p:cNvPr id="1" name="Shape 1487"/>
        <p:cNvGrpSpPr/>
        <p:nvPr/>
      </p:nvGrpSpPr>
      <p:grpSpPr>
        <a:xfrm>
          <a:off x="0" y="0"/>
          <a:ext cx="0" cy="0"/>
          <a:chOff x="0" y="0"/>
          <a:chExt cx="0" cy="0"/>
        </a:xfrm>
      </p:grpSpPr>
      <p:sp>
        <p:nvSpPr>
          <p:cNvPr id="1488" name="Google Shape;1488;p29"/>
          <p:cNvSpPr/>
          <p:nvPr/>
        </p:nvSpPr>
        <p:spPr>
          <a:xfrm flipH="1">
            <a:off x="-499732" y="1354726"/>
            <a:ext cx="1219731" cy="1219731"/>
          </a:xfrm>
          <a:custGeom>
            <a:avLst/>
            <a:gdLst/>
            <a:ahLst/>
            <a:cxnLst/>
            <a:rect l="l" t="t" r="r" b="b"/>
            <a:pathLst>
              <a:path w="48995" h="48995" extrusionOk="0">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9"/>
          <p:cNvSpPr/>
          <p:nvPr/>
        </p:nvSpPr>
        <p:spPr>
          <a:xfrm rot="-9945166" flipH="1">
            <a:off x="6552520" y="3301595"/>
            <a:ext cx="3450781" cy="3471574"/>
          </a:xfrm>
          <a:custGeom>
            <a:avLst/>
            <a:gdLst/>
            <a:ahLst/>
            <a:cxnLst/>
            <a:rect l="l" t="t" r="r" b="b"/>
            <a:pathLst>
              <a:path w="102228" h="102844" extrusionOk="0">
                <a:moveTo>
                  <a:pt x="0" y="1"/>
                </a:moveTo>
                <a:lnTo>
                  <a:pt x="0" y="32683"/>
                </a:lnTo>
                <a:cubicBezTo>
                  <a:pt x="0" y="32683"/>
                  <a:pt x="1840" y="31967"/>
                  <a:pt x="5060" y="31967"/>
                </a:cubicBezTo>
                <a:cubicBezTo>
                  <a:pt x="10534" y="31967"/>
                  <a:pt x="19997" y="34039"/>
                  <a:pt x="31183" y="45233"/>
                </a:cubicBezTo>
                <a:cubicBezTo>
                  <a:pt x="48935" y="62997"/>
                  <a:pt x="46494" y="76832"/>
                  <a:pt x="66366" y="92786"/>
                </a:cubicBezTo>
                <a:cubicBezTo>
                  <a:pt x="76554" y="100971"/>
                  <a:pt x="86244" y="102843"/>
                  <a:pt x="92977" y="102843"/>
                </a:cubicBezTo>
                <a:cubicBezTo>
                  <a:pt x="98653" y="102843"/>
                  <a:pt x="102227" y="101513"/>
                  <a:pt x="102227" y="101513"/>
                </a:cubicBezTo>
                <a:lnTo>
                  <a:pt x="101072" y="1"/>
                </a:lnTo>
                <a:close/>
              </a:path>
            </a:pathLst>
          </a:custGeom>
          <a:solidFill>
            <a:schemeClr val="l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0" name="Google Shape;1490;p29"/>
          <p:cNvPicPr preferRelativeResize="0"/>
          <p:nvPr/>
        </p:nvPicPr>
        <p:blipFill>
          <a:blip r:embed="rId2">
            <a:alphaModFix/>
          </a:blip>
          <a:stretch>
            <a:fillRect/>
          </a:stretch>
        </p:blipFill>
        <p:spPr>
          <a:xfrm rot="-5400000">
            <a:off x="4320713" y="-2788550"/>
            <a:ext cx="2781300" cy="5143500"/>
          </a:xfrm>
          <a:prstGeom prst="rect">
            <a:avLst/>
          </a:prstGeom>
          <a:noFill/>
          <a:ln>
            <a:noFill/>
          </a:ln>
        </p:spPr>
      </p:pic>
      <p:sp>
        <p:nvSpPr>
          <p:cNvPr id="1491" name="Google Shape;1491;p29"/>
          <p:cNvSpPr/>
          <p:nvPr/>
        </p:nvSpPr>
        <p:spPr>
          <a:xfrm flipH="1">
            <a:off x="8567628" y="128349"/>
            <a:ext cx="352274" cy="352274"/>
          </a:xfrm>
          <a:custGeom>
            <a:avLst/>
            <a:gdLst/>
            <a:ahLst/>
            <a:cxnLst/>
            <a:rect l="l" t="t" r="r" b="b"/>
            <a:pathLst>
              <a:path w="48995" h="48995" extrusionOk="0">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9"/>
          <p:cNvSpPr/>
          <p:nvPr/>
        </p:nvSpPr>
        <p:spPr>
          <a:xfrm flipH="1">
            <a:off x="7751125" y="4424750"/>
            <a:ext cx="610225" cy="610225"/>
          </a:xfrm>
          <a:custGeom>
            <a:avLst/>
            <a:gdLst/>
            <a:ahLst/>
            <a:cxnLst/>
            <a:rect l="l" t="t" r="r" b="b"/>
            <a:pathLst>
              <a:path w="24409" h="24409" extrusionOk="0">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2"/>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6"/>
          <p:cNvSpPr/>
          <p:nvPr/>
        </p:nvSpPr>
        <p:spPr>
          <a:xfrm rot="9945166">
            <a:off x="-576312" y="3860820"/>
            <a:ext cx="3450781" cy="3471574"/>
          </a:xfrm>
          <a:custGeom>
            <a:avLst/>
            <a:gdLst/>
            <a:ahLst/>
            <a:cxnLst/>
            <a:rect l="l" t="t" r="r" b="b"/>
            <a:pathLst>
              <a:path w="102228" h="102844" extrusionOk="0">
                <a:moveTo>
                  <a:pt x="0" y="1"/>
                </a:moveTo>
                <a:lnTo>
                  <a:pt x="0" y="32683"/>
                </a:lnTo>
                <a:cubicBezTo>
                  <a:pt x="0" y="32683"/>
                  <a:pt x="1840" y="31967"/>
                  <a:pt x="5060" y="31967"/>
                </a:cubicBezTo>
                <a:cubicBezTo>
                  <a:pt x="10534" y="31967"/>
                  <a:pt x="19997" y="34039"/>
                  <a:pt x="31183" y="45233"/>
                </a:cubicBezTo>
                <a:cubicBezTo>
                  <a:pt x="48935" y="62997"/>
                  <a:pt x="46494" y="76832"/>
                  <a:pt x="66366" y="92786"/>
                </a:cubicBezTo>
                <a:cubicBezTo>
                  <a:pt x="76554" y="100971"/>
                  <a:pt x="86244" y="102843"/>
                  <a:pt x="92977" y="102843"/>
                </a:cubicBezTo>
                <a:cubicBezTo>
                  <a:pt x="98653" y="102843"/>
                  <a:pt x="102227" y="101513"/>
                  <a:pt x="102227" y="101513"/>
                </a:cubicBezTo>
                <a:lnTo>
                  <a:pt x="101072" y="1"/>
                </a:lnTo>
                <a:close/>
              </a:path>
            </a:pathLst>
          </a:custGeom>
          <a:solidFill>
            <a:schemeClr val="lt2"/>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9945166">
            <a:off x="-702275" y="4799409"/>
            <a:ext cx="4015852" cy="3484064"/>
          </a:xfrm>
          <a:custGeom>
            <a:avLst/>
            <a:gdLst/>
            <a:ahLst/>
            <a:cxnLst/>
            <a:rect l="l" t="t" r="r" b="b"/>
            <a:pathLst>
              <a:path w="118968" h="103214" extrusionOk="0">
                <a:moveTo>
                  <a:pt x="99358" y="1"/>
                </a:moveTo>
                <a:lnTo>
                  <a:pt x="0" y="18360"/>
                </a:lnTo>
                <a:lnTo>
                  <a:pt x="5942" y="50519"/>
                </a:lnTo>
                <a:cubicBezTo>
                  <a:pt x="5942" y="50519"/>
                  <a:pt x="9198" y="48503"/>
                  <a:pt x="15190" y="48503"/>
                </a:cubicBezTo>
                <a:cubicBezTo>
                  <a:pt x="20819" y="48503"/>
                  <a:pt x="28862" y="50283"/>
                  <a:pt x="38886" y="57187"/>
                </a:cubicBezTo>
                <a:cubicBezTo>
                  <a:pt x="59567" y="71426"/>
                  <a:pt x="59686" y="85476"/>
                  <a:pt x="82118" y="97549"/>
                </a:cubicBezTo>
                <a:cubicBezTo>
                  <a:pt x="90158" y="101871"/>
                  <a:pt x="97396" y="103213"/>
                  <a:pt x="103286" y="103213"/>
                </a:cubicBezTo>
                <a:cubicBezTo>
                  <a:pt x="112938" y="103213"/>
                  <a:pt x="118968" y="99608"/>
                  <a:pt x="118968" y="99608"/>
                </a:cubicBezTo>
                <a:lnTo>
                  <a:pt x="99358" y="1"/>
                </a:lnTo>
                <a:close/>
              </a:path>
            </a:pathLst>
          </a:custGeom>
          <a:solidFill>
            <a:schemeClr val="l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a:off x="8239676" y="-180824"/>
            <a:ext cx="1219731" cy="1219731"/>
          </a:xfrm>
          <a:custGeom>
            <a:avLst/>
            <a:gdLst/>
            <a:ahLst/>
            <a:cxnLst/>
            <a:rect l="l" t="t" r="r" b="b"/>
            <a:pathLst>
              <a:path w="48995" h="48995" extrusionOk="0">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6"/>
          <p:cNvPicPr preferRelativeResize="0"/>
          <p:nvPr/>
        </p:nvPicPr>
        <p:blipFill>
          <a:blip r:embed="rId2">
            <a:alphaModFix/>
          </a:blip>
          <a:stretch>
            <a:fillRect/>
          </a:stretch>
        </p:blipFill>
        <p:spPr>
          <a:xfrm rot="5400000" flipH="1">
            <a:off x="7104525" y="-3020025"/>
            <a:ext cx="2781300" cy="5143500"/>
          </a:xfrm>
          <a:prstGeom prst="rect">
            <a:avLst/>
          </a:prstGeom>
          <a:noFill/>
          <a:ln>
            <a:noFill/>
          </a:ln>
        </p:spPr>
      </p:pic>
      <p:sp>
        <p:nvSpPr>
          <p:cNvPr id="50" name="Google Shape;50;p6"/>
          <p:cNvSpPr/>
          <p:nvPr/>
        </p:nvSpPr>
        <p:spPr>
          <a:xfrm>
            <a:off x="7865854" y="-624"/>
            <a:ext cx="610233" cy="610233"/>
          </a:xfrm>
          <a:custGeom>
            <a:avLst/>
            <a:gdLst/>
            <a:ahLst/>
            <a:cxnLst/>
            <a:rect l="l" t="t" r="r" b="b"/>
            <a:pathLst>
              <a:path w="48995" h="48995" extrusionOk="0">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txBox="1">
            <a:spLocks noGrp="1"/>
          </p:cNvSpPr>
          <p:nvPr>
            <p:ph type="title"/>
          </p:nvPr>
        </p:nvSpPr>
        <p:spPr>
          <a:xfrm>
            <a:off x="265050" y="303150"/>
            <a:ext cx="3202800" cy="7872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411475" tIns="91425" rIns="91425" bIns="45700"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1315"/>
        <p:cNvGrpSpPr/>
        <p:nvPr/>
      </p:nvGrpSpPr>
      <p:grpSpPr>
        <a:xfrm>
          <a:off x="0" y="0"/>
          <a:ext cx="0" cy="0"/>
          <a:chOff x="0" y="0"/>
          <a:chExt cx="0" cy="0"/>
        </a:xfrm>
      </p:grpSpPr>
      <p:sp>
        <p:nvSpPr>
          <p:cNvPr id="1316" name="Google Shape;1316;p12"/>
          <p:cNvSpPr/>
          <p:nvPr/>
        </p:nvSpPr>
        <p:spPr>
          <a:xfrm>
            <a:off x="265050" y="303150"/>
            <a:ext cx="8613900" cy="45372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1347"/>
        <p:cNvGrpSpPr/>
        <p:nvPr/>
      </p:nvGrpSpPr>
      <p:grpSpPr>
        <a:xfrm>
          <a:off x="0" y="0"/>
          <a:ext cx="0" cy="0"/>
          <a:chOff x="0" y="0"/>
          <a:chExt cx="0" cy="0"/>
        </a:xfrm>
      </p:grpSpPr>
      <p:sp>
        <p:nvSpPr>
          <p:cNvPr id="1348" name="Google Shape;1348;p15"/>
          <p:cNvSpPr/>
          <p:nvPr/>
        </p:nvSpPr>
        <p:spPr>
          <a:xfrm flipH="1">
            <a:off x="94040" y="4563028"/>
            <a:ext cx="718757" cy="718757"/>
          </a:xfrm>
          <a:custGeom>
            <a:avLst/>
            <a:gdLst/>
            <a:ahLst/>
            <a:cxnLst/>
            <a:rect l="l" t="t" r="r" b="b"/>
            <a:pathLst>
              <a:path w="48995" h="48995" extrusionOk="0">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9" name="Google Shape;1349;p15"/>
          <p:cNvPicPr preferRelativeResize="0"/>
          <p:nvPr/>
        </p:nvPicPr>
        <p:blipFill>
          <a:blip r:embed="rId2">
            <a:alphaModFix/>
          </a:blip>
          <a:stretch>
            <a:fillRect/>
          </a:stretch>
        </p:blipFill>
        <p:spPr>
          <a:xfrm rot="-5400000">
            <a:off x="4320713" y="-2788550"/>
            <a:ext cx="2781300" cy="5143500"/>
          </a:xfrm>
          <a:prstGeom prst="rect">
            <a:avLst/>
          </a:prstGeom>
          <a:noFill/>
          <a:ln>
            <a:noFill/>
          </a:ln>
        </p:spPr>
      </p:pic>
      <p:sp>
        <p:nvSpPr>
          <p:cNvPr id="1350" name="Google Shape;1350;p15"/>
          <p:cNvSpPr/>
          <p:nvPr/>
        </p:nvSpPr>
        <p:spPr>
          <a:xfrm flipH="1">
            <a:off x="8567628" y="128349"/>
            <a:ext cx="352274" cy="352274"/>
          </a:xfrm>
          <a:custGeom>
            <a:avLst/>
            <a:gdLst/>
            <a:ahLst/>
            <a:cxnLst/>
            <a:rect l="l" t="t" r="r" b="b"/>
            <a:pathLst>
              <a:path w="48995" h="48995" extrusionOk="0">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5"/>
          <p:cNvSpPr/>
          <p:nvPr/>
        </p:nvSpPr>
        <p:spPr>
          <a:xfrm flipH="1">
            <a:off x="139829" y="4355622"/>
            <a:ext cx="352274" cy="352274"/>
          </a:xfrm>
          <a:custGeom>
            <a:avLst/>
            <a:gdLst/>
            <a:ahLst/>
            <a:cxnLst/>
            <a:rect l="l" t="t" r="r" b="b"/>
            <a:pathLst>
              <a:path w="48995" h="48995" extrusionOk="0">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5"/>
          <p:cNvSpPr/>
          <p:nvPr/>
        </p:nvSpPr>
        <p:spPr>
          <a:xfrm rot="-9945166" flipH="1">
            <a:off x="6552520" y="3301595"/>
            <a:ext cx="3450781" cy="3471574"/>
          </a:xfrm>
          <a:custGeom>
            <a:avLst/>
            <a:gdLst/>
            <a:ahLst/>
            <a:cxnLst/>
            <a:rect l="l" t="t" r="r" b="b"/>
            <a:pathLst>
              <a:path w="102228" h="102844" extrusionOk="0">
                <a:moveTo>
                  <a:pt x="0" y="1"/>
                </a:moveTo>
                <a:lnTo>
                  <a:pt x="0" y="32683"/>
                </a:lnTo>
                <a:cubicBezTo>
                  <a:pt x="0" y="32683"/>
                  <a:pt x="1840" y="31967"/>
                  <a:pt x="5060" y="31967"/>
                </a:cubicBezTo>
                <a:cubicBezTo>
                  <a:pt x="10534" y="31967"/>
                  <a:pt x="19997" y="34039"/>
                  <a:pt x="31183" y="45233"/>
                </a:cubicBezTo>
                <a:cubicBezTo>
                  <a:pt x="48935" y="62997"/>
                  <a:pt x="46494" y="76832"/>
                  <a:pt x="66366" y="92786"/>
                </a:cubicBezTo>
                <a:cubicBezTo>
                  <a:pt x="76554" y="100971"/>
                  <a:pt x="86244" y="102843"/>
                  <a:pt x="92977" y="102843"/>
                </a:cubicBezTo>
                <a:cubicBezTo>
                  <a:pt x="98653" y="102843"/>
                  <a:pt x="102227" y="101513"/>
                  <a:pt x="102227" y="101513"/>
                </a:cubicBezTo>
                <a:lnTo>
                  <a:pt x="101072" y="1"/>
                </a:lnTo>
                <a:close/>
              </a:path>
            </a:pathLst>
          </a:custGeom>
          <a:solidFill>
            <a:schemeClr val="l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5"/>
          <p:cNvSpPr/>
          <p:nvPr/>
        </p:nvSpPr>
        <p:spPr>
          <a:xfrm flipH="1">
            <a:off x="7751125" y="4424750"/>
            <a:ext cx="610225" cy="610225"/>
          </a:xfrm>
          <a:custGeom>
            <a:avLst/>
            <a:gdLst/>
            <a:ahLst/>
            <a:cxnLst/>
            <a:rect l="l" t="t" r="r" b="b"/>
            <a:pathLst>
              <a:path w="24409" h="24409" extrusionOk="0">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2"/>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5"/>
          <p:cNvSpPr txBox="1">
            <a:spLocks noGrp="1"/>
          </p:cNvSpPr>
          <p:nvPr>
            <p:ph type="title"/>
          </p:nvPr>
        </p:nvSpPr>
        <p:spPr>
          <a:xfrm>
            <a:off x="265050" y="303150"/>
            <a:ext cx="3184800" cy="787200"/>
          </a:xfrm>
          <a:prstGeom prst="rect">
            <a:avLst/>
          </a:prstGeom>
          <a:ln w="19050" cap="flat" cmpd="sng">
            <a:solidFill>
              <a:schemeClr val="dk1"/>
            </a:solidFill>
            <a:prstDash val="solid"/>
            <a:round/>
            <a:headEnd type="none" w="sm" len="sm"/>
            <a:tailEnd type="none" w="sm" len="sm"/>
          </a:ln>
        </p:spPr>
        <p:txBody>
          <a:bodyPr spcFirstLastPara="1" wrap="square" lIns="411475" tIns="91425" rIns="91425" bIns="45700" anchor="ctr" anchorCtr="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CUSTOM_17">
    <p:spTree>
      <p:nvGrpSpPr>
        <p:cNvPr id="1" name="Shape 1355"/>
        <p:cNvGrpSpPr/>
        <p:nvPr/>
      </p:nvGrpSpPr>
      <p:grpSpPr>
        <a:xfrm>
          <a:off x="0" y="0"/>
          <a:ext cx="0" cy="0"/>
          <a:chOff x="0" y="0"/>
          <a:chExt cx="0" cy="0"/>
        </a:xfrm>
      </p:grpSpPr>
      <p:sp>
        <p:nvSpPr>
          <p:cNvPr id="1356" name="Google Shape;1356;p16"/>
          <p:cNvSpPr/>
          <p:nvPr/>
        </p:nvSpPr>
        <p:spPr>
          <a:xfrm flipH="1">
            <a:off x="94040" y="4563028"/>
            <a:ext cx="718757" cy="718757"/>
          </a:xfrm>
          <a:custGeom>
            <a:avLst/>
            <a:gdLst/>
            <a:ahLst/>
            <a:cxnLst/>
            <a:rect l="l" t="t" r="r" b="b"/>
            <a:pathLst>
              <a:path w="48995" h="48995" extrusionOk="0">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16"/>
          <p:cNvPicPr preferRelativeResize="0"/>
          <p:nvPr/>
        </p:nvPicPr>
        <p:blipFill>
          <a:blip r:embed="rId2">
            <a:alphaModFix/>
          </a:blip>
          <a:stretch>
            <a:fillRect/>
          </a:stretch>
        </p:blipFill>
        <p:spPr>
          <a:xfrm rot="-5400000">
            <a:off x="4320713" y="-2788550"/>
            <a:ext cx="2781300" cy="5143500"/>
          </a:xfrm>
          <a:prstGeom prst="rect">
            <a:avLst/>
          </a:prstGeom>
          <a:noFill/>
          <a:ln>
            <a:noFill/>
          </a:ln>
        </p:spPr>
      </p:pic>
      <p:sp>
        <p:nvSpPr>
          <p:cNvPr id="1358" name="Google Shape;1358;p16"/>
          <p:cNvSpPr/>
          <p:nvPr/>
        </p:nvSpPr>
        <p:spPr>
          <a:xfrm flipH="1">
            <a:off x="8567628" y="128349"/>
            <a:ext cx="352274" cy="352274"/>
          </a:xfrm>
          <a:custGeom>
            <a:avLst/>
            <a:gdLst/>
            <a:ahLst/>
            <a:cxnLst/>
            <a:rect l="l" t="t" r="r" b="b"/>
            <a:pathLst>
              <a:path w="48995" h="48995" extrusionOk="0">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6"/>
          <p:cNvSpPr/>
          <p:nvPr/>
        </p:nvSpPr>
        <p:spPr>
          <a:xfrm flipH="1">
            <a:off x="139829" y="4355622"/>
            <a:ext cx="352274" cy="352274"/>
          </a:xfrm>
          <a:custGeom>
            <a:avLst/>
            <a:gdLst/>
            <a:ahLst/>
            <a:cxnLst/>
            <a:rect l="l" t="t" r="r" b="b"/>
            <a:pathLst>
              <a:path w="48995" h="48995" extrusionOk="0">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6"/>
          <p:cNvSpPr/>
          <p:nvPr/>
        </p:nvSpPr>
        <p:spPr>
          <a:xfrm rot="-9945166" flipH="1">
            <a:off x="6552520" y="3301595"/>
            <a:ext cx="3450781" cy="3471574"/>
          </a:xfrm>
          <a:custGeom>
            <a:avLst/>
            <a:gdLst/>
            <a:ahLst/>
            <a:cxnLst/>
            <a:rect l="l" t="t" r="r" b="b"/>
            <a:pathLst>
              <a:path w="102228" h="102844" extrusionOk="0">
                <a:moveTo>
                  <a:pt x="0" y="1"/>
                </a:moveTo>
                <a:lnTo>
                  <a:pt x="0" y="32683"/>
                </a:lnTo>
                <a:cubicBezTo>
                  <a:pt x="0" y="32683"/>
                  <a:pt x="1840" y="31967"/>
                  <a:pt x="5060" y="31967"/>
                </a:cubicBezTo>
                <a:cubicBezTo>
                  <a:pt x="10534" y="31967"/>
                  <a:pt x="19997" y="34039"/>
                  <a:pt x="31183" y="45233"/>
                </a:cubicBezTo>
                <a:cubicBezTo>
                  <a:pt x="48935" y="62997"/>
                  <a:pt x="46494" y="76832"/>
                  <a:pt x="66366" y="92786"/>
                </a:cubicBezTo>
                <a:cubicBezTo>
                  <a:pt x="76554" y="100971"/>
                  <a:pt x="86244" y="102843"/>
                  <a:pt x="92977" y="102843"/>
                </a:cubicBezTo>
                <a:cubicBezTo>
                  <a:pt x="98653" y="102843"/>
                  <a:pt x="102227" y="101513"/>
                  <a:pt x="102227" y="101513"/>
                </a:cubicBezTo>
                <a:lnTo>
                  <a:pt x="101072" y="1"/>
                </a:lnTo>
                <a:close/>
              </a:path>
            </a:pathLst>
          </a:custGeom>
          <a:solidFill>
            <a:schemeClr val="l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6"/>
          <p:cNvSpPr/>
          <p:nvPr/>
        </p:nvSpPr>
        <p:spPr>
          <a:xfrm flipH="1">
            <a:off x="7751125" y="4424750"/>
            <a:ext cx="610225" cy="610225"/>
          </a:xfrm>
          <a:custGeom>
            <a:avLst/>
            <a:gdLst/>
            <a:ahLst/>
            <a:cxnLst/>
            <a:rect l="l" t="t" r="r" b="b"/>
            <a:pathLst>
              <a:path w="24409" h="24409" extrusionOk="0">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2"/>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6"/>
          <p:cNvSpPr txBox="1">
            <a:spLocks noGrp="1"/>
          </p:cNvSpPr>
          <p:nvPr>
            <p:ph type="title"/>
          </p:nvPr>
        </p:nvSpPr>
        <p:spPr>
          <a:xfrm>
            <a:off x="265050" y="303150"/>
            <a:ext cx="5586300" cy="787200"/>
          </a:xfrm>
          <a:prstGeom prst="rect">
            <a:avLst/>
          </a:prstGeom>
          <a:ln w="19050" cap="flat" cmpd="sng">
            <a:solidFill>
              <a:schemeClr val="dk1"/>
            </a:solidFill>
            <a:prstDash val="solid"/>
            <a:round/>
            <a:headEnd type="none" w="sm" len="sm"/>
            <a:tailEnd type="none" w="sm" len="sm"/>
          </a:ln>
        </p:spPr>
        <p:txBody>
          <a:bodyPr spcFirstLastPara="1" wrap="square" lIns="411475" tIns="91425" rIns="91425" bIns="45700" anchor="ctr" anchorCtr="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1376"/>
        <p:cNvGrpSpPr/>
        <p:nvPr/>
      </p:nvGrpSpPr>
      <p:grpSpPr>
        <a:xfrm>
          <a:off x="0" y="0"/>
          <a:ext cx="0" cy="0"/>
          <a:chOff x="0" y="0"/>
          <a:chExt cx="0" cy="0"/>
        </a:xfrm>
      </p:grpSpPr>
      <p:sp>
        <p:nvSpPr>
          <p:cNvPr id="1377" name="Google Shape;1377;p19"/>
          <p:cNvSpPr txBox="1">
            <a:spLocks noGrp="1"/>
          </p:cNvSpPr>
          <p:nvPr>
            <p:ph type="body" idx="1"/>
          </p:nvPr>
        </p:nvSpPr>
        <p:spPr>
          <a:xfrm>
            <a:off x="720000" y="1426050"/>
            <a:ext cx="3718800" cy="2748900"/>
          </a:xfrm>
          <a:prstGeom prst="rect">
            <a:avLst/>
          </a:prstGeom>
        </p:spPr>
        <p:txBody>
          <a:bodyPr spcFirstLastPara="1" wrap="square" lIns="91425" tIns="91425" rIns="91425" bIns="91425" anchor="b"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378" name="Google Shape;1378;p19"/>
          <p:cNvSpPr txBox="1">
            <a:spLocks noGrp="1"/>
          </p:cNvSpPr>
          <p:nvPr>
            <p:ph type="body" idx="2"/>
          </p:nvPr>
        </p:nvSpPr>
        <p:spPr>
          <a:xfrm>
            <a:off x="4705128" y="1426050"/>
            <a:ext cx="3718800" cy="2748900"/>
          </a:xfrm>
          <a:prstGeom prst="rect">
            <a:avLst/>
          </a:prstGeom>
        </p:spPr>
        <p:txBody>
          <a:bodyPr spcFirstLastPara="1" wrap="square" lIns="91425" tIns="91425" rIns="91425" bIns="91425" anchor="b" anchorCtr="0">
            <a:noAutofit/>
          </a:bodyPr>
          <a:lstStyle>
            <a:lvl1pPr marL="457200" lvl="0" indent="-317500" rtl="0">
              <a:lnSpc>
                <a:spcPct val="100000"/>
              </a:lnSpc>
              <a:spcBef>
                <a:spcPts val="0"/>
              </a:spcBef>
              <a:spcAft>
                <a:spcPts val="0"/>
              </a:spcAft>
              <a:buSzPts val="1400"/>
              <a:buChar char="●"/>
              <a:defRPr>
                <a:latin typeface="Inter"/>
                <a:ea typeface="Inter"/>
                <a:cs typeface="Inter"/>
                <a:sym typeface="Inter"/>
              </a:defRPr>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379" name="Google Shape;1379;p19"/>
          <p:cNvSpPr/>
          <p:nvPr/>
        </p:nvSpPr>
        <p:spPr>
          <a:xfrm flipH="1">
            <a:off x="6266140" y="-856650"/>
            <a:ext cx="4202735" cy="1924673"/>
          </a:xfrm>
          <a:custGeom>
            <a:avLst/>
            <a:gdLst/>
            <a:ahLst/>
            <a:cxnLst/>
            <a:rect l="l" t="t" r="r" b="b"/>
            <a:pathLst>
              <a:path w="123874" h="56729" extrusionOk="0">
                <a:moveTo>
                  <a:pt x="1" y="1"/>
                </a:moveTo>
                <a:lnTo>
                  <a:pt x="3656" y="32790"/>
                </a:lnTo>
                <a:cubicBezTo>
                  <a:pt x="3656" y="32790"/>
                  <a:pt x="7596" y="31184"/>
                  <a:pt x="14347" y="31184"/>
                </a:cubicBezTo>
                <a:cubicBezTo>
                  <a:pt x="23267" y="31184"/>
                  <a:pt x="37093" y="33988"/>
                  <a:pt x="53222" y="47006"/>
                </a:cubicBezTo>
                <a:cubicBezTo>
                  <a:pt x="61859" y="53978"/>
                  <a:pt x="70316" y="56728"/>
                  <a:pt x="78120" y="56728"/>
                </a:cubicBezTo>
                <a:cubicBezTo>
                  <a:pt x="91456" y="56728"/>
                  <a:pt x="102885" y="48697"/>
                  <a:pt x="110050" y="39970"/>
                </a:cubicBezTo>
                <a:cubicBezTo>
                  <a:pt x="123873" y="23087"/>
                  <a:pt x="115289" y="8490"/>
                  <a:pt x="115289" y="8490"/>
                </a:cubicBezTo>
                <a:lnTo>
                  <a:pt x="115289" y="1"/>
                </a:lnTo>
                <a:close/>
              </a:path>
            </a:pathLst>
          </a:custGeom>
          <a:solidFill>
            <a:schemeClr val="l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0" name="Google Shape;1380;p19"/>
          <p:cNvPicPr preferRelativeResize="0"/>
          <p:nvPr/>
        </p:nvPicPr>
        <p:blipFill>
          <a:blip r:embed="rId2">
            <a:alphaModFix/>
          </a:blip>
          <a:stretch>
            <a:fillRect/>
          </a:stretch>
        </p:blipFill>
        <p:spPr>
          <a:xfrm rot="-5400000">
            <a:off x="4723400" y="-2809587"/>
            <a:ext cx="2781300" cy="5143500"/>
          </a:xfrm>
          <a:prstGeom prst="rect">
            <a:avLst/>
          </a:prstGeom>
          <a:noFill/>
          <a:ln>
            <a:noFill/>
          </a:ln>
        </p:spPr>
      </p:pic>
      <p:sp>
        <p:nvSpPr>
          <p:cNvPr id="1381" name="Google Shape;1381;p19"/>
          <p:cNvSpPr/>
          <p:nvPr/>
        </p:nvSpPr>
        <p:spPr>
          <a:xfrm>
            <a:off x="142923" y="4251824"/>
            <a:ext cx="352274" cy="352274"/>
          </a:xfrm>
          <a:custGeom>
            <a:avLst/>
            <a:gdLst/>
            <a:ahLst/>
            <a:cxnLst/>
            <a:rect l="l" t="t" r="r" b="b"/>
            <a:pathLst>
              <a:path w="48995" h="48995" extrusionOk="0">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9"/>
          <p:cNvSpPr/>
          <p:nvPr/>
        </p:nvSpPr>
        <p:spPr>
          <a:xfrm>
            <a:off x="64875" y="4533275"/>
            <a:ext cx="610225" cy="610225"/>
          </a:xfrm>
          <a:custGeom>
            <a:avLst/>
            <a:gdLst/>
            <a:ahLst/>
            <a:cxnLst/>
            <a:rect l="l" t="t" r="r" b="b"/>
            <a:pathLst>
              <a:path w="24409" h="24409" extrusionOk="0">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9"/>
          <p:cNvSpPr/>
          <p:nvPr/>
        </p:nvSpPr>
        <p:spPr>
          <a:xfrm rot="-9945166" flipH="1">
            <a:off x="6552520" y="3301595"/>
            <a:ext cx="3450781" cy="3471574"/>
          </a:xfrm>
          <a:custGeom>
            <a:avLst/>
            <a:gdLst/>
            <a:ahLst/>
            <a:cxnLst/>
            <a:rect l="l" t="t" r="r" b="b"/>
            <a:pathLst>
              <a:path w="102228" h="102844" extrusionOk="0">
                <a:moveTo>
                  <a:pt x="0" y="1"/>
                </a:moveTo>
                <a:lnTo>
                  <a:pt x="0" y="32683"/>
                </a:lnTo>
                <a:cubicBezTo>
                  <a:pt x="0" y="32683"/>
                  <a:pt x="1840" y="31967"/>
                  <a:pt x="5060" y="31967"/>
                </a:cubicBezTo>
                <a:cubicBezTo>
                  <a:pt x="10534" y="31967"/>
                  <a:pt x="19997" y="34039"/>
                  <a:pt x="31183" y="45233"/>
                </a:cubicBezTo>
                <a:cubicBezTo>
                  <a:pt x="48935" y="62997"/>
                  <a:pt x="46494" y="76832"/>
                  <a:pt x="66366" y="92786"/>
                </a:cubicBezTo>
                <a:cubicBezTo>
                  <a:pt x="76554" y="100971"/>
                  <a:pt x="86244" y="102843"/>
                  <a:pt x="92977" y="102843"/>
                </a:cubicBezTo>
                <a:cubicBezTo>
                  <a:pt x="98653" y="102843"/>
                  <a:pt x="102227" y="101513"/>
                  <a:pt x="102227" y="101513"/>
                </a:cubicBezTo>
                <a:lnTo>
                  <a:pt x="101072" y="1"/>
                </a:ln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9"/>
          <p:cNvSpPr/>
          <p:nvPr/>
        </p:nvSpPr>
        <p:spPr>
          <a:xfrm flipH="1">
            <a:off x="7751125" y="4424750"/>
            <a:ext cx="610225" cy="610225"/>
          </a:xfrm>
          <a:custGeom>
            <a:avLst/>
            <a:gdLst/>
            <a:ahLst/>
            <a:cxnLst/>
            <a:rect l="l" t="t" r="r" b="b"/>
            <a:pathLst>
              <a:path w="24409" h="24409" extrusionOk="0">
                <a:moveTo>
                  <a:pt x="12205" y="1"/>
                </a:moveTo>
                <a:cubicBezTo>
                  <a:pt x="5454" y="1"/>
                  <a:pt x="1" y="5466"/>
                  <a:pt x="1" y="12205"/>
                </a:cubicBezTo>
                <a:cubicBezTo>
                  <a:pt x="1" y="18944"/>
                  <a:pt x="5454" y="24409"/>
                  <a:pt x="12205" y="24409"/>
                </a:cubicBezTo>
                <a:cubicBezTo>
                  <a:pt x="18944" y="24409"/>
                  <a:pt x="24409" y="18944"/>
                  <a:pt x="24409" y="12205"/>
                </a:cubicBezTo>
                <a:cubicBezTo>
                  <a:pt x="24409" y="5466"/>
                  <a:pt x="18944" y="1"/>
                  <a:pt x="12205" y="1"/>
                </a:cubicBezTo>
                <a:close/>
              </a:path>
            </a:pathLst>
          </a:custGeom>
          <a:solidFill>
            <a:schemeClr val="lt2"/>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9"/>
          <p:cNvSpPr txBox="1">
            <a:spLocks noGrp="1"/>
          </p:cNvSpPr>
          <p:nvPr>
            <p:ph type="title"/>
          </p:nvPr>
        </p:nvSpPr>
        <p:spPr>
          <a:xfrm>
            <a:off x="265050" y="303150"/>
            <a:ext cx="3064800" cy="787200"/>
          </a:xfrm>
          <a:prstGeom prst="rect">
            <a:avLst/>
          </a:prstGeom>
          <a:ln w="19050" cap="flat" cmpd="sng">
            <a:solidFill>
              <a:schemeClr val="dk1"/>
            </a:solidFill>
            <a:prstDash val="solid"/>
            <a:round/>
            <a:headEnd type="none" w="sm" len="sm"/>
            <a:tailEnd type="none" w="sm" len="sm"/>
          </a:ln>
        </p:spPr>
        <p:txBody>
          <a:bodyPr spcFirstLastPara="1" wrap="square" lIns="411475" tIns="91425" rIns="91425" bIns="45700" anchor="ctr" anchorCtr="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3">
  <p:cSld name="CUSTOM_13">
    <p:spTree>
      <p:nvGrpSpPr>
        <p:cNvPr id="1" name="Shape 1396"/>
        <p:cNvGrpSpPr/>
        <p:nvPr/>
      </p:nvGrpSpPr>
      <p:grpSpPr>
        <a:xfrm>
          <a:off x="0" y="0"/>
          <a:ext cx="0" cy="0"/>
          <a:chOff x="0" y="0"/>
          <a:chExt cx="0" cy="0"/>
        </a:xfrm>
      </p:grpSpPr>
      <p:sp>
        <p:nvSpPr>
          <p:cNvPr id="1397" name="Google Shape;1397;p21"/>
          <p:cNvSpPr txBox="1">
            <a:spLocks noGrp="1"/>
          </p:cNvSpPr>
          <p:nvPr>
            <p:ph type="title"/>
          </p:nvPr>
        </p:nvSpPr>
        <p:spPr>
          <a:xfrm>
            <a:off x="2207300" y="2398150"/>
            <a:ext cx="2175300" cy="5226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98" name="Google Shape;1398;p21"/>
          <p:cNvSpPr txBox="1">
            <a:spLocks noGrp="1"/>
          </p:cNvSpPr>
          <p:nvPr>
            <p:ph type="subTitle" idx="1"/>
          </p:nvPr>
        </p:nvSpPr>
        <p:spPr>
          <a:xfrm>
            <a:off x="2207300" y="3110700"/>
            <a:ext cx="2175300" cy="79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99" name="Google Shape;1399;p21"/>
          <p:cNvSpPr txBox="1">
            <a:spLocks noGrp="1"/>
          </p:cNvSpPr>
          <p:nvPr>
            <p:ph type="title" idx="2"/>
          </p:nvPr>
        </p:nvSpPr>
        <p:spPr>
          <a:xfrm>
            <a:off x="6100299" y="2398150"/>
            <a:ext cx="2175300" cy="5226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00" name="Google Shape;1400;p21"/>
          <p:cNvSpPr txBox="1">
            <a:spLocks noGrp="1"/>
          </p:cNvSpPr>
          <p:nvPr>
            <p:ph type="subTitle" idx="3"/>
          </p:nvPr>
        </p:nvSpPr>
        <p:spPr>
          <a:xfrm>
            <a:off x="6100300" y="3110700"/>
            <a:ext cx="2175300" cy="79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401" name="Google Shape;1401;p21"/>
          <p:cNvPicPr preferRelativeResize="0"/>
          <p:nvPr/>
        </p:nvPicPr>
        <p:blipFill>
          <a:blip r:embed="rId2">
            <a:alphaModFix/>
          </a:blip>
          <a:stretch>
            <a:fillRect/>
          </a:stretch>
        </p:blipFill>
        <p:spPr>
          <a:xfrm>
            <a:off x="-1269500" y="3336299"/>
            <a:ext cx="2357675" cy="2481775"/>
          </a:xfrm>
          <a:prstGeom prst="rect">
            <a:avLst/>
          </a:prstGeom>
          <a:noFill/>
          <a:ln>
            <a:noFill/>
          </a:ln>
        </p:spPr>
      </p:pic>
      <p:pic>
        <p:nvPicPr>
          <p:cNvPr id="1402" name="Google Shape;1402;p21"/>
          <p:cNvPicPr preferRelativeResize="0"/>
          <p:nvPr/>
        </p:nvPicPr>
        <p:blipFill>
          <a:blip r:embed="rId3">
            <a:alphaModFix/>
          </a:blip>
          <a:stretch>
            <a:fillRect/>
          </a:stretch>
        </p:blipFill>
        <p:spPr>
          <a:xfrm rot="5400000" flipH="1">
            <a:off x="7104525" y="-3020025"/>
            <a:ext cx="2781300" cy="5143500"/>
          </a:xfrm>
          <a:prstGeom prst="rect">
            <a:avLst/>
          </a:prstGeom>
          <a:noFill/>
          <a:ln>
            <a:noFill/>
          </a:ln>
        </p:spPr>
      </p:pic>
      <p:sp>
        <p:nvSpPr>
          <p:cNvPr id="1403" name="Google Shape;1403;p21"/>
          <p:cNvSpPr/>
          <p:nvPr/>
        </p:nvSpPr>
        <p:spPr>
          <a:xfrm>
            <a:off x="7865854" y="-624"/>
            <a:ext cx="610233" cy="610233"/>
          </a:xfrm>
          <a:custGeom>
            <a:avLst/>
            <a:gdLst/>
            <a:ahLst/>
            <a:cxnLst/>
            <a:rect l="l" t="t" r="r" b="b"/>
            <a:pathLst>
              <a:path w="48995" h="48995" extrusionOk="0">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1"/>
          <p:cNvSpPr/>
          <p:nvPr/>
        </p:nvSpPr>
        <p:spPr>
          <a:xfrm rot="-5400000">
            <a:off x="6915526" y="2517433"/>
            <a:ext cx="3335564" cy="3355992"/>
          </a:xfrm>
          <a:custGeom>
            <a:avLst/>
            <a:gdLst/>
            <a:ahLst/>
            <a:cxnLst/>
            <a:rect l="l" t="t" r="r" b="b"/>
            <a:pathLst>
              <a:path w="102216" h="102842" extrusionOk="0">
                <a:moveTo>
                  <a:pt x="9244" y="0"/>
                </a:moveTo>
                <a:cubicBezTo>
                  <a:pt x="3571" y="0"/>
                  <a:pt x="0" y="1329"/>
                  <a:pt x="0" y="1329"/>
                </a:cubicBezTo>
                <a:lnTo>
                  <a:pt x="1143" y="102842"/>
                </a:lnTo>
                <a:lnTo>
                  <a:pt x="102215" y="102842"/>
                </a:lnTo>
                <a:lnTo>
                  <a:pt x="102215" y="70159"/>
                </a:lnTo>
                <a:cubicBezTo>
                  <a:pt x="102215" y="70159"/>
                  <a:pt x="100375" y="70876"/>
                  <a:pt x="97156" y="70876"/>
                </a:cubicBezTo>
                <a:cubicBezTo>
                  <a:pt x="91683" y="70876"/>
                  <a:pt x="82223" y="68803"/>
                  <a:pt x="71045" y="57610"/>
                </a:cubicBezTo>
                <a:cubicBezTo>
                  <a:pt x="53281" y="39846"/>
                  <a:pt x="55721" y="26011"/>
                  <a:pt x="35874" y="10068"/>
                </a:cubicBezTo>
                <a:cubicBezTo>
                  <a:pt x="25675" y="1874"/>
                  <a:pt x="15979" y="0"/>
                  <a:pt x="9244" y="0"/>
                </a:cubicBez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1"/>
          <p:cNvSpPr txBox="1">
            <a:spLocks noGrp="1"/>
          </p:cNvSpPr>
          <p:nvPr>
            <p:ph type="title" idx="4"/>
          </p:nvPr>
        </p:nvSpPr>
        <p:spPr>
          <a:xfrm>
            <a:off x="265050" y="303150"/>
            <a:ext cx="2711700" cy="787200"/>
          </a:xfrm>
          <a:prstGeom prst="rect">
            <a:avLst/>
          </a:prstGeom>
          <a:ln w="19050" cap="flat" cmpd="sng">
            <a:solidFill>
              <a:schemeClr val="dk1"/>
            </a:solidFill>
            <a:prstDash val="solid"/>
            <a:round/>
            <a:headEnd type="none" w="sm" len="sm"/>
            <a:tailEnd type="none" w="sm" len="sm"/>
          </a:ln>
        </p:spPr>
        <p:txBody>
          <a:bodyPr spcFirstLastPara="1" wrap="square" lIns="411475" tIns="91425" rIns="91425" bIns="45700" anchor="ctr" anchorCtr="0">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473"/>
        <p:cNvGrpSpPr/>
        <p:nvPr/>
      </p:nvGrpSpPr>
      <p:grpSpPr>
        <a:xfrm>
          <a:off x="0" y="0"/>
          <a:ext cx="0" cy="0"/>
          <a:chOff x="0" y="0"/>
          <a:chExt cx="0" cy="0"/>
        </a:xfrm>
      </p:grpSpPr>
      <p:sp>
        <p:nvSpPr>
          <p:cNvPr id="1474" name="Google Shape;1474;p27"/>
          <p:cNvSpPr txBox="1">
            <a:spLocks noGrp="1"/>
          </p:cNvSpPr>
          <p:nvPr>
            <p:ph type="title"/>
          </p:nvPr>
        </p:nvSpPr>
        <p:spPr>
          <a:xfrm>
            <a:off x="258800" y="670550"/>
            <a:ext cx="3663000" cy="873000"/>
          </a:xfrm>
          <a:prstGeom prst="rect">
            <a:avLst/>
          </a:prstGeom>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2800"/>
              <a:buNone/>
              <a:defRPr sz="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75" name="Google Shape;1475;p27"/>
          <p:cNvSpPr txBox="1">
            <a:spLocks noGrp="1"/>
          </p:cNvSpPr>
          <p:nvPr>
            <p:ph type="subTitle" idx="1"/>
          </p:nvPr>
        </p:nvSpPr>
        <p:spPr>
          <a:xfrm>
            <a:off x="713100" y="1543550"/>
            <a:ext cx="3201900" cy="124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76" name="Google Shape;1476;p27"/>
          <p:cNvSpPr txBox="1"/>
          <p:nvPr/>
        </p:nvSpPr>
        <p:spPr>
          <a:xfrm>
            <a:off x="720000" y="3503725"/>
            <a:ext cx="36567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lt1"/>
                </a:solidFill>
                <a:latin typeface="Work Sans"/>
                <a:ea typeface="Work Sans"/>
                <a:cs typeface="Work Sans"/>
                <a:sym typeface="Work Sans"/>
              </a:rPr>
              <a:t>CREDITS: This presentation template was created by</a:t>
            </a:r>
            <a:r>
              <a:rPr lang="en" sz="1000" b="1">
                <a:solidFill>
                  <a:schemeClr val="lt1"/>
                </a:solidFill>
                <a:latin typeface="Work Sans"/>
                <a:ea typeface="Work Sans"/>
                <a:cs typeface="Work Sans"/>
                <a:sym typeface="Work Sans"/>
              </a:rPr>
              <a:t> </a:t>
            </a:r>
            <a:r>
              <a:rPr lang="en" sz="1000" b="1">
                <a:solidFill>
                  <a:schemeClr val="lt1"/>
                </a:solidFill>
                <a:uFill>
                  <a:noFill/>
                </a:uFill>
                <a:latin typeface="Work Sans"/>
                <a:ea typeface="Work Sans"/>
                <a:cs typeface="Work Sans"/>
                <a:sym typeface="Work Sans"/>
                <a:hlinkClick r:id="rId2">
                  <a:extLst>
                    <a:ext uri="{A12FA001-AC4F-418D-AE19-62706E023703}">
                      <ahyp:hlinkClr xmlns:ahyp="http://schemas.microsoft.com/office/drawing/2018/hyperlinkcolor" val="tx"/>
                    </a:ext>
                  </a:extLst>
                </a:hlinkClick>
              </a:rPr>
              <a:t>Slidesgo</a:t>
            </a:r>
            <a:r>
              <a:rPr lang="en" sz="1000">
                <a:solidFill>
                  <a:schemeClr val="lt1"/>
                </a:solidFill>
                <a:latin typeface="Work Sans"/>
                <a:ea typeface="Work Sans"/>
                <a:cs typeface="Work Sans"/>
                <a:sym typeface="Work Sans"/>
              </a:rPr>
              <a:t>, including icons by </a:t>
            </a:r>
            <a:r>
              <a:rPr lang="en" sz="1000" b="1">
                <a:solidFill>
                  <a:schemeClr val="lt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Flaticon</a:t>
            </a:r>
            <a:r>
              <a:rPr lang="en" sz="1000">
                <a:solidFill>
                  <a:schemeClr val="lt1"/>
                </a:solidFill>
                <a:latin typeface="Work Sans"/>
                <a:ea typeface="Work Sans"/>
                <a:cs typeface="Work Sans"/>
                <a:sym typeface="Work Sans"/>
              </a:rPr>
              <a:t>, infographics &amp; images by </a:t>
            </a:r>
            <a:r>
              <a:rPr lang="en" sz="1000" b="1">
                <a:solidFill>
                  <a:schemeClr val="lt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Freepik</a:t>
            </a:r>
            <a:r>
              <a:rPr lang="en" sz="1000">
                <a:solidFill>
                  <a:schemeClr val="lt1"/>
                </a:solidFill>
                <a:latin typeface="Work Sans"/>
                <a:ea typeface="Work Sans"/>
                <a:cs typeface="Work Sans"/>
                <a:sym typeface="Work Sans"/>
              </a:rPr>
              <a:t> and illustrations by </a:t>
            </a:r>
            <a:r>
              <a:rPr lang="en" sz="1000" b="1">
                <a:solidFill>
                  <a:schemeClr val="lt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Storyset</a:t>
            </a:r>
            <a:endParaRPr sz="1000" b="1">
              <a:solidFill>
                <a:schemeClr val="lt1"/>
              </a:solidFill>
              <a:latin typeface="Work Sans"/>
              <a:ea typeface="Work Sans"/>
              <a:cs typeface="Work Sans"/>
              <a:sym typeface="Work Sans"/>
            </a:endParaRPr>
          </a:p>
        </p:txBody>
      </p:sp>
      <p:sp>
        <p:nvSpPr>
          <p:cNvPr id="1477" name="Google Shape;1477;p27"/>
          <p:cNvSpPr/>
          <p:nvPr/>
        </p:nvSpPr>
        <p:spPr>
          <a:xfrm>
            <a:off x="113973" y="128349"/>
            <a:ext cx="352274" cy="352274"/>
          </a:xfrm>
          <a:custGeom>
            <a:avLst/>
            <a:gdLst/>
            <a:ahLst/>
            <a:cxnLst/>
            <a:rect l="l" t="t" r="r" b="b"/>
            <a:pathLst>
              <a:path w="48995" h="48995" extrusionOk="0">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8" name="Google Shape;1478;p27"/>
          <p:cNvPicPr preferRelativeResize="0"/>
          <p:nvPr/>
        </p:nvPicPr>
        <p:blipFill>
          <a:blip r:embed="rId6">
            <a:alphaModFix/>
          </a:blip>
          <a:stretch>
            <a:fillRect/>
          </a:stretch>
        </p:blipFill>
        <p:spPr>
          <a:xfrm rot="5400000" flipH="1">
            <a:off x="7104525" y="-3020025"/>
            <a:ext cx="2781300" cy="5143500"/>
          </a:xfrm>
          <a:prstGeom prst="rect">
            <a:avLst/>
          </a:prstGeom>
          <a:noFill/>
          <a:ln>
            <a:noFill/>
          </a:ln>
        </p:spPr>
      </p:pic>
      <p:sp>
        <p:nvSpPr>
          <p:cNvPr id="1479" name="Google Shape;1479;p27"/>
          <p:cNvSpPr/>
          <p:nvPr/>
        </p:nvSpPr>
        <p:spPr>
          <a:xfrm rot="9830406">
            <a:off x="-606883" y="3614528"/>
            <a:ext cx="3450834" cy="3471628"/>
          </a:xfrm>
          <a:custGeom>
            <a:avLst/>
            <a:gdLst/>
            <a:ahLst/>
            <a:cxnLst/>
            <a:rect l="l" t="t" r="r" b="b"/>
            <a:pathLst>
              <a:path w="102228" h="102844" extrusionOk="0">
                <a:moveTo>
                  <a:pt x="0" y="1"/>
                </a:moveTo>
                <a:lnTo>
                  <a:pt x="0" y="32683"/>
                </a:lnTo>
                <a:cubicBezTo>
                  <a:pt x="0" y="32683"/>
                  <a:pt x="1840" y="31967"/>
                  <a:pt x="5060" y="31967"/>
                </a:cubicBezTo>
                <a:cubicBezTo>
                  <a:pt x="10534" y="31967"/>
                  <a:pt x="19997" y="34039"/>
                  <a:pt x="31183" y="45233"/>
                </a:cubicBezTo>
                <a:cubicBezTo>
                  <a:pt x="48935" y="62997"/>
                  <a:pt x="46494" y="76832"/>
                  <a:pt x="66366" y="92786"/>
                </a:cubicBezTo>
                <a:cubicBezTo>
                  <a:pt x="76554" y="100971"/>
                  <a:pt x="86244" y="102843"/>
                  <a:pt x="92977" y="102843"/>
                </a:cubicBezTo>
                <a:cubicBezTo>
                  <a:pt x="98653" y="102843"/>
                  <a:pt x="102227" y="101513"/>
                  <a:pt x="102227" y="101513"/>
                </a:cubicBezTo>
                <a:lnTo>
                  <a:pt x="101072" y="1"/>
                </a:lnTo>
                <a:close/>
              </a:path>
            </a:pathLst>
          </a:custGeom>
          <a:solidFill>
            <a:schemeClr val="lt2"/>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7"/>
          <p:cNvSpPr/>
          <p:nvPr/>
        </p:nvSpPr>
        <p:spPr>
          <a:xfrm rot="9830406">
            <a:off x="-506419" y="4185647"/>
            <a:ext cx="4015914" cy="3484118"/>
          </a:xfrm>
          <a:custGeom>
            <a:avLst/>
            <a:gdLst/>
            <a:ahLst/>
            <a:cxnLst/>
            <a:rect l="l" t="t" r="r" b="b"/>
            <a:pathLst>
              <a:path w="118968" h="103214" extrusionOk="0">
                <a:moveTo>
                  <a:pt x="99358" y="1"/>
                </a:moveTo>
                <a:lnTo>
                  <a:pt x="0" y="18360"/>
                </a:lnTo>
                <a:lnTo>
                  <a:pt x="5942" y="50519"/>
                </a:lnTo>
                <a:cubicBezTo>
                  <a:pt x="5942" y="50519"/>
                  <a:pt x="9198" y="48503"/>
                  <a:pt x="15190" y="48503"/>
                </a:cubicBezTo>
                <a:cubicBezTo>
                  <a:pt x="20819" y="48503"/>
                  <a:pt x="28862" y="50283"/>
                  <a:pt x="38886" y="57187"/>
                </a:cubicBezTo>
                <a:cubicBezTo>
                  <a:pt x="59567" y="71426"/>
                  <a:pt x="59686" y="85476"/>
                  <a:pt x="82118" y="97549"/>
                </a:cubicBezTo>
                <a:cubicBezTo>
                  <a:pt x="90158" y="101871"/>
                  <a:pt x="97396" y="103213"/>
                  <a:pt x="103286" y="103213"/>
                </a:cubicBezTo>
                <a:cubicBezTo>
                  <a:pt x="112938" y="103213"/>
                  <a:pt x="118968" y="99608"/>
                  <a:pt x="118968" y="99608"/>
                </a:cubicBezTo>
                <a:lnTo>
                  <a:pt x="99358" y="1"/>
                </a:lnTo>
                <a:close/>
              </a:path>
            </a:pathLst>
          </a:custGeom>
          <a:solidFill>
            <a:schemeClr val="l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7"/>
          <p:cNvSpPr/>
          <p:nvPr/>
        </p:nvSpPr>
        <p:spPr>
          <a:xfrm>
            <a:off x="7865854" y="-624"/>
            <a:ext cx="610233" cy="610233"/>
          </a:xfrm>
          <a:custGeom>
            <a:avLst/>
            <a:gdLst/>
            <a:ahLst/>
            <a:cxnLst/>
            <a:rect l="l" t="t" r="r" b="b"/>
            <a:pathLst>
              <a:path w="48995" h="48995" extrusionOk="0">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82"/>
        <p:cNvGrpSpPr/>
        <p:nvPr/>
      </p:nvGrpSpPr>
      <p:grpSpPr>
        <a:xfrm>
          <a:off x="0" y="0"/>
          <a:ext cx="0" cy="0"/>
          <a:chOff x="0" y="0"/>
          <a:chExt cx="0" cy="0"/>
        </a:xfrm>
      </p:grpSpPr>
      <p:sp>
        <p:nvSpPr>
          <p:cNvPr id="1483" name="Google Shape;1483;p28"/>
          <p:cNvSpPr/>
          <p:nvPr/>
        </p:nvSpPr>
        <p:spPr>
          <a:xfrm rot="9945166">
            <a:off x="-576312" y="3860820"/>
            <a:ext cx="3450781" cy="3471574"/>
          </a:xfrm>
          <a:custGeom>
            <a:avLst/>
            <a:gdLst/>
            <a:ahLst/>
            <a:cxnLst/>
            <a:rect l="l" t="t" r="r" b="b"/>
            <a:pathLst>
              <a:path w="102228" h="102844" extrusionOk="0">
                <a:moveTo>
                  <a:pt x="0" y="1"/>
                </a:moveTo>
                <a:lnTo>
                  <a:pt x="0" y="32683"/>
                </a:lnTo>
                <a:cubicBezTo>
                  <a:pt x="0" y="32683"/>
                  <a:pt x="1840" y="31967"/>
                  <a:pt x="5060" y="31967"/>
                </a:cubicBezTo>
                <a:cubicBezTo>
                  <a:pt x="10534" y="31967"/>
                  <a:pt x="19997" y="34039"/>
                  <a:pt x="31183" y="45233"/>
                </a:cubicBezTo>
                <a:cubicBezTo>
                  <a:pt x="48935" y="62997"/>
                  <a:pt x="46494" y="76832"/>
                  <a:pt x="66366" y="92786"/>
                </a:cubicBezTo>
                <a:cubicBezTo>
                  <a:pt x="76554" y="100971"/>
                  <a:pt x="86244" y="102843"/>
                  <a:pt x="92977" y="102843"/>
                </a:cubicBezTo>
                <a:cubicBezTo>
                  <a:pt x="98653" y="102843"/>
                  <a:pt x="102227" y="101513"/>
                  <a:pt x="102227" y="101513"/>
                </a:cubicBezTo>
                <a:lnTo>
                  <a:pt x="101072" y="1"/>
                </a:lnTo>
                <a:close/>
              </a:path>
            </a:pathLst>
          </a:custGeom>
          <a:solidFill>
            <a:schemeClr val="lt2"/>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8"/>
          <p:cNvSpPr/>
          <p:nvPr/>
        </p:nvSpPr>
        <p:spPr>
          <a:xfrm>
            <a:off x="8239676" y="-180824"/>
            <a:ext cx="1219731" cy="1219731"/>
          </a:xfrm>
          <a:custGeom>
            <a:avLst/>
            <a:gdLst/>
            <a:ahLst/>
            <a:cxnLst/>
            <a:rect l="l" t="t" r="r" b="b"/>
            <a:pathLst>
              <a:path w="48995" h="48995" extrusionOk="0">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accent1"/>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5" name="Google Shape;1485;p28"/>
          <p:cNvPicPr preferRelativeResize="0"/>
          <p:nvPr/>
        </p:nvPicPr>
        <p:blipFill>
          <a:blip r:embed="rId2">
            <a:alphaModFix/>
          </a:blip>
          <a:stretch>
            <a:fillRect/>
          </a:stretch>
        </p:blipFill>
        <p:spPr>
          <a:xfrm rot="5400000" flipH="1">
            <a:off x="7104525" y="-3020025"/>
            <a:ext cx="2781300" cy="5143500"/>
          </a:xfrm>
          <a:prstGeom prst="rect">
            <a:avLst/>
          </a:prstGeom>
          <a:noFill/>
          <a:ln>
            <a:noFill/>
          </a:ln>
        </p:spPr>
      </p:pic>
      <p:sp>
        <p:nvSpPr>
          <p:cNvPr id="1486" name="Google Shape;1486;p28"/>
          <p:cNvSpPr/>
          <p:nvPr/>
        </p:nvSpPr>
        <p:spPr>
          <a:xfrm>
            <a:off x="7865854" y="-624"/>
            <a:ext cx="610233" cy="610233"/>
          </a:xfrm>
          <a:custGeom>
            <a:avLst/>
            <a:gdLst/>
            <a:ahLst/>
            <a:cxnLst/>
            <a:rect l="l" t="t" r="r" b="b"/>
            <a:pathLst>
              <a:path w="48995" h="48995" extrusionOk="0">
                <a:moveTo>
                  <a:pt x="24503" y="0"/>
                </a:moveTo>
                <a:cubicBezTo>
                  <a:pt x="10966" y="0"/>
                  <a:pt x="0" y="10966"/>
                  <a:pt x="0" y="24491"/>
                </a:cubicBezTo>
                <a:cubicBezTo>
                  <a:pt x="0" y="38029"/>
                  <a:pt x="10966" y="48994"/>
                  <a:pt x="24503" y="48994"/>
                </a:cubicBezTo>
                <a:cubicBezTo>
                  <a:pt x="38029" y="48994"/>
                  <a:pt x="48995" y="38029"/>
                  <a:pt x="48995" y="24491"/>
                </a:cubicBezTo>
                <a:cubicBezTo>
                  <a:pt x="48995" y="10966"/>
                  <a:pt x="38029" y="0"/>
                  <a:pt x="24503" y="0"/>
                </a:cubicBezTo>
                <a:close/>
              </a:path>
            </a:pathLst>
          </a:custGeom>
          <a:solidFill>
            <a:schemeClr val="lt2"/>
          </a:solid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Inter"/>
              <a:buNone/>
              <a:defRPr sz="2800" b="1">
                <a:solidFill>
                  <a:schemeClr val="dk1"/>
                </a:solidFill>
                <a:latin typeface="Inter"/>
                <a:ea typeface="Inter"/>
                <a:cs typeface="Inter"/>
                <a:sym typeface="Inter"/>
              </a:defRPr>
            </a:lvl1pPr>
            <a:lvl2pPr lvl="1" rtl="0">
              <a:spcBef>
                <a:spcPts val="0"/>
              </a:spcBef>
              <a:spcAft>
                <a:spcPts val="0"/>
              </a:spcAft>
              <a:buClr>
                <a:schemeClr val="dk1"/>
              </a:buClr>
              <a:buSzPts val="2800"/>
              <a:buFont typeface="Inter"/>
              <a:buNone/>
              <a:defRPr sz="2800" b="1">
                <a:solidFill>
                  <a:schemeClr val="dk1"/>
                </a:solidFill>
                <a:latin typeface="Inter"/>
                <a:ea typeface="Inter"/>
                <a:cs typeface="Inter"/>
                <a:sym typeface="Inter"/>
              </a:defRPr>
            </a:lvl2pPr>
            <a:lvl3pPr lvl="2" rtl="0">
              <a:spcBef>
                <a:spcPts val="0"/>
              </a:spcBef>
              <a:spcAft>
                <a:spcPts val="0"/>
              </a:spcAft>
              <a:buClr>
                <a:schemeClr val="dk1"/>
              </a:buClr>
              <a:buSzPts val="2800"/>
              <a:buFont typeface="Inter"/>
              <a:buNone/>
              <a:defRPr sz="2800" b="1">
                <a:solidFill>
                  <a:schemeClr val="dk1"/>
                </a:solidFill>
                <a:latin typeface="Inter"/>
                <a:ea typeface="Inter"/>
                <a:cs typeface="Inter"/>
                <a:sym typeface="Inter"/>
              </a:defRPr>
            </a:lvl3pPr>
            <a:lvl4pPr lvl="3" rtl="0">
              <a:spcBef>
                <a:spcPts val="0"/>
              </a:spcBef>
              <a:spcAft>
                <a:spcPts val="0"/>
              </a:spcAft>
              <a:buClr>
                <a:schemeClr val="dk1"/>
              </a:buClr>
              <a:buSzPts val="2800"/>
              <a:buFont typeface="Inter"/>
              <a:buNone/>
              <a:defRPr sz="2800" b="1">
                <a:solidFill>
                  <a:schemeClr val="dk1"/>
                </a:solidFill>
                <a:latin typeface="Inter"/>
                <a:ea typeface="Inter"/>
                <a:cs typeface="Inter"/>
                <a:sym typeface="Inter"/>
              </a:defRPr>
            </a:lvl4pPr>
            <a:lvl5pPr lvl="4" rtl="0">
              <a:spcBef>
                <a:spcPts val="0"/>
              </a:spcBef>
              <a:spcAft>
                <a:spcPts val="0"/>
              </a:spcAft>
              <a:buClr>
                <a:schemeClr val="dk1"/>
              </a:buClr>
              <a:buSzPts val="2800"/>
              <a:buFont typeface="Inter"/>
              <a:buNone/>
              <a:defRPr sz="2800" b="1">
                <a:solidFill>
                  <a:schemeClr val="dk1"/>
                </a:solidFill>
                <a:latin typeface="Inter"/>
                <a:ea typeface="Inter"/>
                <a:cs typeface="Inter"/>
                <a:sym typeface="Inter"/>
              </a:defRPr>
            </a:lvl5pPr>
            <a:lvl6pPr lvl="5" rtl="0">
              <a:spcBef>
                <a:spcPts val="0"/>
              </a:spcBef>
              <a:spcAft>
                <a:spcPts val="0"/>
              </a:spcAft>
              <a:buClr>
                <a:schemeClr val="dk1"/>
              </a:buClr>
              <a:buSzPts val="2800"/>
              <a:buFont typeface="Inter"/>
              <a:buNone/>
              <a:defRPr sz="2800" b="1">
                <a:solidFill>
                  <a:schemeClr val="dk1"/>
                </a:solidFill>
                <a:latin typeface="Inter"/>
                <a:ea typeface="Inter"/>
                <a:cs typeface="Inter"/>
                <a:sym typeface="Inter"/>
              </a:defRPr>
            </a:lvl6pPr>
            <a:lvl7pPr lvl="6" rtl="0">
              <a:spcBef>
                <a:spcPts val="0"/>
              </a:spcBef>
              <a:spcAft>
                <a:spcPts val="0"/>
              </a:spcAft>
              <a:buClr>
                <a:schemeClr val="dk1"/>
              </a:buClr>
              <a:buSzPts val="2800"/>
              <a:buFont typeface="Inter"/>
              <a:buNone/>
              <a:defRPr sz="2800" b="1">
                <a:solidFill>
                  <a:schemeClr val="dk1"/>
                </a:solidFill>
                <a:latin typeface="Inter"/>
                <a:ea typeface="Inter"/>
                <a:cs typeface="Inter"/>
                <a:sym typeface="Inter"/>
              </a:defRPr>
            </a:lvl7pPr>
            <a:lvl8pPr lvl="7" rtl="0">
              <a:spcBef>
                <a:spcPts val="0"/>
              </a:spcBef>
              <a:spcAft>
                <a:spcPts val="0"/>
              </a:spcAft>
              <a:buClr>
                <a:schemeClr val="dk1"/>
              </a:buClr>
              <a:buSzPts val="2800"/>
              <a:buFont typeface="Inter"/>
              <a:buNone/>
              <a:defRPr sz="2800" b="1">
                <a:solidFill>
                  <a:schemeClr val="dk1"/>
                </a:solidFill>
                <a:latin typeface="Inter"/>
                <a:ea typeface="Inter"/>
                <a:cs typeface="Inter"/>
                <a:sym typeface="Inter"/>
              </a:defRPr>
            </a:lvl8pPr>
            <a:lvl9pPr lvl="8" rtl="0">
              <a:spcBef>
                <a:spcPts val="0"/>
              </a:spcBef>
              <a:spcAft>
                <a:spcPts val="0"/>
              </a:spcAft>
              <a:buClr>
                <a:schemeClr val="dk1"/>
              </a:buClr>
              <a:buSzPts val="2800"/>
              <a:buFont typeface="Inter"/>
              <a:buNone/>
              <a:defRPr sz="2800" b="1">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1pPr>
            <a:lvl2pPr marL="914400" lvl="1"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2pPr>
            <a:lvl3pPr marL="1371600" lvl="2"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3pPr>
            <a:lvl4pPr marL="1828800" lvl="3"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4pPr>
            <a:lvl5pPr marL="2286000" lvl="4"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5pPr>
            <a:lvl6pPr marL="2743200" lvl="5"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6pPr>
            <a:lvl7pPr marL="3200400" lvl="6"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7pPr>
            <a:lvl8pPr marL="3657600" lvl="7"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8pPr>
            <a:lvl9pPr marL="4114800" lvl="8" indent="-317500">
              <a:lnSpc>
                <a:spcPct val="115000"/>
              </a:lnSpc>
              <a:spcBef>
                <a:spcPts val="1600"/>
              </a:spcBef>
              <a:spcAft>
                <a:spcPts val="1600"/>
              </a:spcAft>
              <a:buClr>
                <a:schemeClr val="lt1"/>
              </a:buClr>
              <a:buSzPts val="1400"/>
              <a:buFont typeface="Work Sans"/>
              <a:buChar char="■"/>
              <a:defRPr>
                <a:solidFill>
                  <a:schemeClr val="lt1"/>
                </a:solidFill>
                <a:latin typeface="Work Sans"/>
                <a:ea typeface="Work Sans"/>
                <a:cs typeface="Work Sans"/>
                <a:sym typeface="Work Sans"/>
              </a:defRPr>
            </a:lvl9pPr>
          </a:lstStyle>
          <a:p>
            <a:endParaRPr/>
          </a:p>
        </p:txBody>
      </p:sp>
      <p:sp>
        <p:nvSpPr>
          <p:cNvPr id="8" name="Google Shape;8;p1"/>
          <p:cNvSpPr/>
          <p:nvPr/>
        </p:nvSpPr>
        <p:spPr>
          <a:xfrm>
            <a:off x="265050" y="303150"/>
            <a:ext cx="8613900" cy="453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8" r:id="rId3"/>
    <p:sldLayoutId id="2147483661" r:id="rId4"/>
    <p:sldLayoutId id="2147483662" r:id="rId5"/>
    <p:sldLayoutId id="2147483665" r:id="rId6"/>
    <p:sldLayoutId id="2147483667" r:id="rId7"/>
    <p:sldLayoutId id="2147483673" r:id="rId8"/>
    <p:sldLayoutId id="2147483674" r:id="rId9"/>
    <p:sldLayoutId id="214748367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ourworldindata.org/covid-vaccinations"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gdc.unicef.org/resource/coronavirus-africa-five-reasons-why-covid-19-has-been-less-deadly-elsewhere" TargetMode="External"/><Relationship Id="rId5" Type="http://schemas.openxmlformats.org/officeDocument/2006/relationships/hyperlink" Target="https://ourworldindata.org/covid-school-workplace-closures" TargetMode="External"/><Relationship Id="rId4" Type="http://schemas.openxmlformats.org/officeDocument/2006/relationships/hyperlink" Target="https://ourworldindata.org/covid-face-covering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mailto:yumbuckets05@gmail.com"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01;p32">
            <a:extLst>
              <a:ext uri="{FF2B5EF4-FFF2-40B4-BE49-F238E27FC236}">
                <a16:creationId xmlns:a16="http://schemas.microsoft.com/office/drawing/2014/main" id="{6CAB14E3-F509-268D-4AA3-F3711827167E}"/>
              </a:ext>
            </a:extLst>
          </p:cNvPr>
          <p:cNvSpPr txBox="1">
            <a:spLocks/>
          </p:cNvSpPr>
          <p:nvPr/>
        </p:nvSpPr>
        <p:spPr>
          <a:xfrm>
            <a:off x="500932" y="844572"/>
            <a:ext cx="6287263" cy="2164524"/>
          </a:xfrm>
          <a:prstGeom prst="rect">
            <a:avLst/>
          </a:prstGeom>
          <a:noFill/>
          <a:ln w="19050" cap="flat" cmpd="sng">
            <a:solidFill>
              <a:schemeClr val="dk1"/>
            </a:solidFill>
            <a:prstDash val="solid"/>
            <a:round/>
            <a:headEnd type="none" w="sm" len="sm"/>
            <a:tailEnd type="none" w="sm" len="sm"/>
          </a:ln>
        </p:spPr>
        <p:txBody>
          <a:bodyPr spcFirstLastPara="1" wrap="square" lIns="228600" tIns="228600" rIns="22860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9pPr>
          </a:lstStyle>
          <a:p>
            <a:r>
              <a:rPr lang="en" sz="4400"/>
              <a:t>Analysis of COVID 19 Effects on the World</a:t>
            </a:r>
          </a:p>
        </p:txBody>
      </p:sp>
      <p:grpSp>
        <p:nvGrpSpPr>
          <p:cNvPr id="6" name="Google Shape;1503;p32">
            <a:extLst>
              <a:ext uri="{FF2B5EF4-FFF2-40B4-BE49-F238E27FC236}">
                <a16:creationId xmlns:a16="http://schemas.microsoft.com/office/drawing/2014/main" id="{4BE7DD7B-5F19-85C5-9BBC-2F677790BBE2}"/>
              </a:ext>
            </a:extLst>
          </p:cNvPr>
          <p:cNvGrpSpPr/>
          <p:nvPr/>
        </p:nvGrpSpPr>
        <p:grpSpPr>
          <a:xfrm>
            <a:off x="5568654" y="1587384"/>
            <a:ext cx="3512611" cy="3555854"/>
            <a:chOff x="1547100" y="981300"/>
            <a:chExt cx="2221625" cy="2248975"/>
          </a:xfrm>
        </p:grpSpPr>
        <p:sp>
          <p:nvSpPr>
            <p:cNvPr id="7" name="Google Shape;1504;p32">
              <a:extLst>
                <a:ext uri="{FF2B5EF4-FFF2-40B4-BE49-F238E27FC236}">
                  <a16:creationId xmlns:a16="http://schemas.microsoft.com/office/drawing/2014/main" id="{E14C55A7-403A-2EC2-4838-5E9F4CFB7840}"/>
                </a:ext>
              </a:extLst>
            </p:cNvPr>
            <p:cNvSpPr/>
            <p:nvPr/>
          </p:nvSpPr>
          <p:spPr>
            <a:xfrm>
              <a:off x="1739750" y="1295525"/>
              <a:ext cx="1878025" cy="1878050"/>
            </a:xfrm>
            <a:custGeom>
              <a:avLst/>
              <a:gdLst/>
              <a:ahLst/>
              <a:cxnLst/>
              <a:rect l="l" t="t" r="r" b="b"/>
              <a:pathLst>
                <a:path w="75121" h="75122" extrusionOk="0">
                  <a:moveTo>
                    <a:pt x="37561" y="1"/>
                  </a:moveTo>
                  <a:cubicBezTo>
                    <a:pt x="16812" y="1"/>
                    <a:pt x="0" y="16813"/>
                    <a:pt x="0" y="37561"/>
                  </a:cubicBezTo>
                  <a:cubicBezTo>
                    <a:pt x="0" y="58309"/>
                    <a:pt x="16812" y="75121"/>
                    <a:pt x="37561" y="75121"/>
                  </a:cubicBezTo>
                  <a:cubicBezTo>
                    <a:pt x="58309" y="75121"/>
                    <a:pt x="75121" y="58309"/>
                    <a:pt x="75121" y="37561"/>
                  </a:cubicBezTo>
                  <a:cubicBezTo>
                    <a:pt x="75121" y="16813"/>
                    <a:pt x="58309" y="1"/>
                    <a:pt x="37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05;p32">
              <a:extLst>
                <a:ext uri="{FF2B5EF4-FFF2-40B4-BE49-F238E27FC236}">
                  <a16:creationId xmlns:a16="http://schemas.microsoft.com/office/drawing/2014/main" id="{E019492E-6B80-0680-5A7F-264DD2661FD0}"/>
                </a:ext>
              </a:extLst>
            </p:cNvPr>
            <p:cNvSpPr/>
            <p:nvPr/>
          </p:nvSpPr>
          <p:spPr>
            <a:xfrm>
              <a:off x="1627175" y="1684825"/>
              <a:ext cx="2141550" cy="1545450"/>
            </a:xfrm>
            <a:custGeom>
              <a:avLst/>
              <a:gdLst/>
              <a:ahLst/>
              <a:cxnLst/>
              <a:rect l="l" t="t" r="r" b="b"/>
              <a:pathLst>
                <a:path w="85662" h="61818" extrusionOk="0">
                  <a:moveTo>
                    <a:pt x="49907" y="1"/>
                  </a:moveTo>
                  <a:cubicBezTo>
                    <a:pt x="47713" y="1"/>
                    <a:pt x="30322" y="1975"/>
                    <a:pt x="30322" y="1975"/>
                  </a:cubicBezTo>
                  <a:lnTo>
                    <a:pt x="29054" y="4610"/>
                  </a:lnTo>
                  <a:cubicBezTo>
                    <a:pt x="29054" y="4610"/>
                    <a:pt x="10941" y="10047"/>
                    <a:pt x="10408" y="11015"/>
                  </a:cubicBezTo>
                  <a:cubicBezTo>
                    <a:pt x="9874" y="11982"/>
                    <a:pt x="5404" y="29661"/>
                    <a:pt x="4570" y="31729"/>
                  </a:cubicBezTo>
                  <a:cubicBezTo>
                    <a:pt x="3736" y="33831"/>
                    <a:pt x="0" y="43038"/>
                    <a:pt x="0" y="46640"/>
                  </a:cubicBezTo>
                  <a:cubicBezTo>
                    <a:pt x="0" y="50209"/>
                    <a:pt x="4403" y="57481"/>
                    <a:pt x="6772" y="57882"/>
                  </a:cubicBezTo>
                  <a:cubicBezTo>
                    <a:pt x="7141" y="57948"/>
                    <a:pt x="7482" y="57982"/>
                    <a:pt x="7802" y="57982"/>
                  </a:cubicBezTo>
                  <a:cubicBezTo>
                    <a:pt x="9563" y="57982"/>
                    <a:pt x="10664" y="56963"/>
                    <a:pt x="12075" y="54846"/>
                  </a:cubicBezTo>
                  <a:cubicBezTo>
                    <a:pt x="13743" y="52344"/>
                    <a:pt x="16979" y="42471"/>
                    <a:pt x="16979" y="42470"/>
                  </a:cubicBezTo>
                  <a:lnTo>
                    <a:pt x="16979" y="42470"/>
                  </a:lnTo>
                  <a:lnTo>
                    <a:pt x="16112" y="61517"/>
                  </a:lnTo>
                  <a:lnTo>
                    <a:pt x="63912" y="61818"/>
                  </a:lnTo>
                  <a:lnTo>
                    <a:pt x="63412" y="41036"/>
                  </a:lnTo>
                  <a:lnTo>
                    <a:pt x="63412" y="41036"/>
                  </a:lnTo>
                  <a:cubicBezTo>
                    <a:pt x="63412" y="41036"/>
                    <a:pt x="66481" y="43571"/>
                    <a:pt x="67749" y="45506"/>
                  </a:cubicBezTo>
                  <a:cubicBezTo>
                    <a:pt x="68561" y="46758"/>
                    <a:pt x="70401" y="47446"/>
                    <a:pt x="72325" y="47446"/>
                  </a:cubicBezTo>
                  <a:cubicBezTo>
                    <a:pt x="73322" y="47446"/>
                    <a:pt x="74343" y="47261"/>
                    <a:pt x="75254" y="46874"/>
                  </a:cubicBezTo>
                  <a:cubicBezTo>
                    <a:pt x="77922" y="45740"/>
                    <a:pt x="85661" y="39635"/>
                    <a:pt x="82626" y="36466"/>
                  </a:cubicBezTo>
                  <a:cubicBezTo>
                    <a:pt x="79590" y="33297"/>
                    <a:pt x="71251" y="14517"/>
                    <a:pt x="71084" y="13950"/>
                  </a:cubicBezTo>
                  <a:cubicBezTo>
                    <a:pt x="70917" y="13350"/>
                    <a:pt x="70617" y="12216"/>
                    <a:pt x="67448" y="11148"/>
                  </a:cubicBezTo>
                  <a:cubicBezTo>
                    <a:pt x="64279" y="10047"/>
                    <a:pt x="54039" y="5010"/>
                    <a:pt x="53739" y="4610"/>
                  </a:cubicBezTo>
                  <a:cubicBezTo>
                    <a:pt x="53438" y="4176"/>
                    <a:pt x="51203" y="2208"/>
                    <a:pt x="51203" y="2208"/>
                  </a:cubicBezTo>
                  <a:cubicBezTo>
                    <a:pt x="51203" y="2208"/>
                    <a:pt x="51337" y="140"/>
                    <a:pt x="50069" y="7"/>
                  </a:cubicBezTo>
                  <a:cubicBezTo>
                    <a:pt x="50031" y="3"/>
                    <a:pt x="49977" y="1"/>
                    <a:pt x="49907" y="1"/>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06;p32">
              <a:extLst>
                <a:ext uri="{FF2B5EF4-FFF2-40B4-BE49-F238E27FC236}">
                  <a16:creationId xmlns:a16="http://schemas.microsoft.com/office/drawing/2014/main" id="{B5F8B4B0-600A-0DD6-706D-C717F3985F93}"/>
                </a:ext>
              </a:extLst>
            </p:cNvPr>
            <p:cNvSpPr/>
            <p:nvPr/>
          </p:nvSpPr>
          <p:spPr>
            <a:xfrm>
              <a:off x="1627175" y="1681650"/>
              <a:ext cx="2141550" cy="1548625"/>
            </a:xfrm>
            <a:custGeom>
              <a:avLst/>
              <a:gdLst/>
              <a:ahLst/>
              <a:cxnLst/>
              <a:rect l="l" t="t" r="r" b="b"/>
              <a:pathLst>
                <a:path w="85662" h="61945" fill="none" extrusionOk="0">
                  <a:moveTo>
                    <a:pt x="16112" y="61644"/>
                  </a:moveTo>
                  <a:lnTo>
                    <a:pt x="16979" y="42597"/>
                  </a:lnTo>
                  <a:cubicBezTo>
                    <a:pt x="16979" y="42597"/>
                    <a:pt x="13743" y="52471"/>
                    <a:pt x="12075" y="54973"/>
                  </a:cubicBezTo>
                  <a:cubicBezTo>
                    <a:pt x="10408" y="57475"/>
                    <a:pt x="9173" y="58442"/>
                    <a:pt x="6772" y="58009"/>
                  </a:cubicBezTo>
                  <a:cubicBezTo>
                    <a:pt x="4403" y="57608"/>
                    <a:pt x="0" y="50336"/>
                    <a:pt x="0" y="46767"/>
                  </a:cubicBezTo>
                  <a:cubicBezTo>
                    <a:pt x="0" y="43165"/>
                    <a:pt x="3736" y="33958"/>
                    <a:pt x="4570" y="31856"/>
                  </a:cubicBezTo>
                  <a:cubicBezTo>
                    <a:pt x="5404" y="29788"/>
                    <a:pt x="9874" y="12109"/>
                    <a:pt x="10408" y="11142"/>
                  </a:cubicBezTo>
                  <a:cubicBezTo>
                    <a:pt x="10941" y="10174"/>
                    <a:pt x="29054" y="4737"/>
                    <a:pt x="29054" y="4737"/>
                  </a:cubicBezTo>
                  <a:lnTo>
                    <a:pt x="30322" y="2102"/>
                  </a:lnTo>
                  <a:cubicBezTo>
                    <a:pt x="30322" y="2102"/>
                    <a:pt x="48835" y="0"/>
                    <a:pt x="50069" y="134"/>
                  </a:cubicBezTo>
                  <a:cubicBezTo>
                    <a:pt x="51337" y="267"/>
                    <a:pt x="51203" y="2335"/>
                    <a:pt x="51203" y="2335"/>
                  </a:cubicBezTo>
                  <a:cubicBezTo>
                    <a:pt x="51203" y="2335"/>
                    <a:pt x="53438" y="4303"/>
                    <a:pt x="53739" y="4737"/>
                  </a:cubicBezTo>
                  <a:cubicBezTo>
                    <a:pt x="54039" y="5137"/>
                    <a:pt x="64279" y="10174"/>
                    <a:pt x="67448" y="11275"/>
                  </a:cubicBezTo>
                  <a:cubicBezTo>
                    <a:pt x="70617" y="12343"/>
                    <a:pt x="70917" y="13477"/>
                    <a:pt x="71084" y="14077"/>
                  </a:cubicBezTo>
                  <a:cubicBezTo>
                    <a:pt x="71251" y="14644"/>
                    <a:pt x="79590" y="33424"/>
                    <a:pt x="82626" y="36593"/>
                  </a:cubicBezTo>
                  <a:cubicBezTo>
                    <a:pt x="85661" y="39762"/>
                    <a:pt x="77922" y="45867"/>
                    <a:pt x="75254" y="47001"/>
                  </a:cubicBezTo>
                  <a:cubicBezTo>
                    <a:pt x="72585" y="48135"/>
                    <a:pt x="68983" y="47534"/>
                    <a:pt x="67749" y="45633"/>
                  </a:cubicBezTo>
                  <a:cubicBezTo>
                    <a:pt x="66481" y="43698"/>
                    <a:pt x="63412" y="41163"/>
                    <a:pt x="63412" y="41163"/>
                  </a:cubicBezTo>
                  <a:lnTo>
                    <a:pt x="63912" y="61945"/>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07;p32">
              <a:extLst>
                <a:ext uri="{FF2B5EF4-FFF2-40B4-BE49-F238E27FC236}">
                  <a16:creationId xmlns:a16="http://schemas.microsoft.com/office/drawing/2014/main" id="{3F14FA4B-BDA6-A224-6F6A-DDFEB49372F5}"/>
                </a:ext>
              </a:extLst>
            </p:cNvPr>
            <p:cNvSpPr/>
            <p:nvPr/>
          </p:nvSpPr>
          <p:spPr>
            <a:xfrm>
              <a:off x="2045800" y="2398000"/>
              <a:ext cx="5025" cy="348600"/>
            </a:xfrm>
            <a:custGeom>
              <a:avLst/>
              <a:gdLst/>
              <a:ahLst/>
              <a:cxnLst/>
              <a:rect l="l" t="t" r="r" b="b"/>
              <a:pathLst>
                <a:path w="201" h="13944" fill="none" extrusionOk="0">
                  <a:moveTo>
                    <a:pt x="201" y="13943"/>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08;p32">
              <a:extLst>
                <a:ext uri="{FF2B5EF4-FFF2-40B4-BE49-F238E27FC236}">
                  <a16:creationId xmlns:a16="http://schemas.microsoft.com/office/drawing/2014/main" id="{CA4B89F2-2F0C-D5FF-3196-AC6EE4EAE364}"/>
                </a:ext>
              </a:extLst>
            </p:cNvPr>
            <p:cNvSpPr/>
            <p:nvPr/>
          </p:nvSpPr>
          <p:spPr>
            <a:xfrm>
              <a:off x="2020775" y="2573125"/>
              <a:ext cx="8375" cy="57550"/>
            </a:xfrm>
            <a:custGeom>
              <a:avLst/>
              <a:gdLst/>
              <a:ahLst/>
              <a:cxnLst/>
              <a:rect l="l" t="t" r="r" b="b"/>
              <a:pathLst>
                <a:path w="335" h="2302" fill="none" extrusionOk="0">
                  <a:moveTo>
                    <a:pt x="1" y="0"/>
                  </a:moveTo>
                  <a:lnTo>
                    <a:pt x="334" y="2302"/>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09;p32">
              <a:extLst>
                <a:ext uri="{FF2B5EF4-FFF2-40B4-BE49-F238E27FC236}">
                  <a16:creationId xmlns:a16="http://schemas.microsoft.com/office/drawing/2014/main" id="{49DC7D8E-CE8F-C57C-89C2-B124C153E261}"/>
                </a:ext>
              </a:extLst>
            </p:cNvPr>
            <p:cNvSpPr/>
            <p:nvPr/>
          </p:nvSpPr>
          <p:spPr>
            <a:xfrm>
              <a:off x="1988250" y="2342125"/>
              <a:ext cx="25875" cy="176800"/>
            </a:xfrm>
            <a:custGeom>
              <a:avLst/>
              <a:gdLst/>
              <a:ahLst/>
              <a:cxnLst/>
              <a:rect l="l" t="t" r="r" b="b"/>
              <a:pathLst>
                <a:path w="1035" h="7072" fill="none" extrusionOk="0">
                  <a:moveTo>
                    <a:pt x="1" y="0"/>
                  </a:moveTo>
                  <a:lnTo>
                    <a:pt x="1035" y="7072"/>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10;p32">
              <a:extLst>
                <a:ext uri="{FF2B5EF4-FFF2-40B4-BE49-F238E27FC236}">
                  <a16:creationId xmlns:a16="http://schemas.microsoft.com/office/drawing/2014/main" id="{CE36A5ED-7A8F-214F-823B-0DB10F793164}"/>
                </a:ext>
              </a:extLst>
            </p:cNvPr>
            <p:cNvSpPr/>
            <p:nvPr/>
          </p:nvSpPr>
          <p:spPr>
            <a:xfrm>
              <a:off x="3170775" y="2493050"/>
              <a:ext cx="4200" cy="47575"/>
            </a:xfrm>
            <a:custGeom>
              <a:avLst/>
              <a:gdLst/>
              <a:ahLst/>
              <a:cxnLst/>
              <a:rect l="l" t="t" r="r" b="b"/>
              <a:pathLst>
                <a:path w="168" h="1903" fill="none" extrusionOk="0">
                  <a:moveTo>
                    <a:pt x="167" y="1"/>
                  </a:moveTo>
                  <a:cubicBezTo>
                    <a:pt x="34" y="635"/>
                    <a:pt x="0" y="1235"/>
                    <a:pt x="0" y="190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11;p32">
              <a:extLst>
                <a:ext uri="{FF2B5EF4-FFF2-40B4-BE49-F238E27FC236}">
                  <a16:creationId xmlns:a16="http://schemas.microsoft.com/office/drawing/2014/main" id="{9AA44DAE-3DA1-29F1-0E6D-7A8A03D6F572}"/>
                </a:ext>
              </a:extLst>
            </p:cNvPr>
            <p:cNvSpPr/>
            <p:nvPr/>
          </p:nvSpPr>
          <p:spPr>
            <a:xfrm>
              <a:off x="3184100" y="2242050"/>
              <a:ext cx="83425" cy="206000"/>
            </a:xfrm>
            <a:custGeom>
              <a:avLst/>
              <a:gdLst/>
              <a:ahLst/>
              <a:cxnLst/>
              <a:rect l="l" t="t" r="r" b="b"/>
              <a:pathLst>
                <a:path w="3337" h="8240" fill="none" extrusionOk="0">
                  <a:moveTo>
                    <a:pt x="3337" y="0"/>
                  </a:moveTo>
                  <a:cubicBezTo>
                    <a:pt x="1936" y="2602"/>
                    <a:pt x="835" y="5371"/>
                    <a:pt x="1" y="824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12;p32">
              <a:extLst>
                <a:ext uri="{FF2B5EF4-FFF2-40B4-BE49-F238E27FC236}">
                  <a16:creationId xmlns:a16="http://schemas.microsoft.com/office/drawing/2014/main" id="{49060AE0-B0CD-AF77-409F-A5D0BD01CE69}"/>
                </a:ext>
              </a:extLst>
            </p:cNvPr>
            <p:cNvSpPr/>
            <p:nvPr/>
          </p:nvSpPr>
          <p:spPr>
            <a:xfrm>
              <a:off x="3135750" y="2352950"/>
              <a:ext cx="27550" cy="170150"/>
            </a:xfrm>
            <a:custGeom>
              <a:avLst/>
              <a:gdLst/>
              <a:ahLst/>
              <a:cxnLst/>
              <a:rect l="l" t="t" r="r" b="b"/>
              <a:pathLst>
                <a:path w="1102" h="6806" fill="none" extrusionOk="0">
                  <a:moveTo>
                    <a:pt x="1101" y="1"/>
                  </a:moveTo>
                  <a:cubicBezTo>
                    <a:pt x="1101" y="1"/>
                    <a:pt x="0" y="3770"/>
                    <a:pt x="167" y="680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13;p32">
              <a:extLst>
                <a:ext uri="{FF2B5EF4-FFF2-40B4-BE49-F238E27FC236}">
                  <a16:creationId xmlns:a16="http://schemas.microsoft.com/office/drawing/2014/main" id="{6793C6F8-3A8C-4359-BC6C-0753B3BF9139}"/>
                </a:ext>
              </a:extLst>
            </p:cNvPr>
            <p:cNvSpPr/>
            <p:nvPr/>
          </p:nvSpPr>
          <p:spPr>
            <a:xfrm>
              <a:off x="2745475" y="1917650"/>
              <a:ext cx="27525" cy="24200"/>
            </a:xfrm>
            <a:custGeom>
              <a:avLst/>
              <a:gdLst/>
              <a:ahLst/>
              <a:cxnLst/>
              <a:rect l="l" t="t" r="r" b="b"/>
              <a:pathLst>
                <a:path w="1101" h="968" fill="none" extrusionOk="0">
                  <a:moveTo>
                    <a:pt x="1101" y="0"/>
                  </a:moveTo>
                  <a:cubicBezTo>
                    <a:pt x="767" y="334"/>
                    <a:pt x="367" y="668"/>
                    <a:pt x="0" y="96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14;p32">
              <a:extLst>
                <a:ext uri="{FF2B5EF4-FFF2-40B4-BE49-F238E27FC236}">
                  <a16:creationId xmlns:a16="http://schemas.microsoft.com/office/drawing/2014/main" id="{07D5FB90-A2E1-00D5-B05B-266C7864C3C4}"/>
                </a:ext>
              </a:extLst>
            </p:cNvPr>
            <p:cNvSpPr/>
            <p:nvPr/>
          </p:nvSpPr>
          <p:spPr>
            <a:xfrm>
              <a:off x="2800500" y="1758375"/>
              <a:ext cx="98425" cy="130100"/>
            </a:xfrm>
            <a:custGeom>
              <a:avLst/>
              <a:gdLst/>
              <a:ahLst/>
              <a:cxnLst/>
              <a:rect l="l" t="t" r="r" b="b"/>
              <a:pathLst>
                <a:path w="3937" h="5204" fill="none" extrusionOk="0">
                  <a:moveTo>
                    <a:pt x="3937" y="0"/>
                  </a:moveTo>
                  <a:cubicBezTo>
                    <a:pt x="2803" y="1868"/>
                    <a:pt x="1502" y="3603"/>
                    <a:pt x="1" y="5204"/>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15;p32">
              <a:extLst>
                <a:ext uri="{FF2B5EF4-FFF2-40B4-BE49-F238E27FC236}">
                  <a16:creationId xmlns:a16="http://schemas.microsoft.com/office/drawing/2014/main" id="{8D7621E8-3012-1CDE-5606-1540E2D27621}"/>
                </a:ext>
              </a:extLst>
            </p:cNvPr>
            <p:cNvSpPr/>
            <p:nvPr/>
          </p:nvSpPr>
          <p:spPr>
            <a:xfrm>
              <a:off x="2593700" y="3144350"/>
              <a:ext cx="850" cy="81750"/>
            </a:xfrm>
            <a:custGeom>
              <a:avLst/>
              <a:gdLst/>
              <a:ahLst/>
              <a:cxnLst/>
              <a:rect l="l" t="t" r="r" b="b"/>
              <a:pathLst>
                <a:path w="34" h="3270" fill="none" extrusionOk="0">
                  <a:moveTo>
                    <a:pt x="33" y="1"/>
                  </a:moveTo>
                  <a:lnTo>
                    <a:pt x="0" y="327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16;p32">
              <a:extLst>
                <a:ext uri="{FF2B5EF4-FFF2-40B4-BE49-F238E27FC236}">
                  <a16:creationId xmlns:a16="http://schemas.microsoft.com/office/drawing/2014/main" id="{A911D13F-F068-17EA-7F9E-8E3AD99B6D15}"/>
                </a:ext>
              </a:extLst>
            </p:cNvPr>
            <p:cNvSpPr/>
            <p:nvPr/>
          </p:nvSpPr>
          <p:spPr>
            <a:xfrm>
              <a:off x="2594525" y="2198675"/>
              <a:ext cx="6700" cy="895675"/>
            </a:xfrm>
            <a:custGeom>
              <a:avLst/>
              <a:gdLst/>
              <a:ahLst/>
              <a:cxnLst/>
              <a:rect l="l" t="t" r="r" b="b"/>
              <a:pathLst>
                <a:path w="268" h="35827" fill="none" extrusionOk="0">
                  <a:moveTo>
                    <a:pt x="267" y="1"/>
                  </a:moveTo>
                  <a:lnTo>
                    <a:pt x="0" y="3582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17;p32">
              <a:extLst>
                <a:ext uri="{FF2B5EF4-FFF2-40B4-BE49-F238E27FC236}">
                  <a16:creationId xmlns:a16="http://schemas.microsoft.com/office/drawing/2014/main" id="{30D585EE-3F48-89E5-21C8-13AFB0761E99}"/>
                </a:ext>
              </a:extLst>
            </p:cNvPr>
            <p:cNvSpPr/>
            <p:nvPr/>
          </p:nvSpPr>
          <p:spPr>
            <a:xfrm>
              <a:off x="2590350" y="1900125"/>
              <a:ext cx="13375" cy="248550"/>
            </a:xfrm>
            <a:custGeom>
              <a:avLst/>
              <a:gdLst/>
              <a:ahLst/>
              <a:cxnLst/>
              <a:rect l="l" t="t" r="r" b="b"/>
              <a:pathLst>
                <a:path w="535" h="9942" fill="none" extrusionOk="0">
                  <a:moveTo>
                    <a:pt x="1" y="1"/>
                  </a:moveTo>
                  <a:lnTo>
                    <a:pt x="534" y="2670"/>
                  </a:lnTo>
                  <a:lnTo>
                    <a:pt x="501" y="9941"/>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18;p32">
              <a:extLst>
                <a:ext uri="{FF2B5EF4-FFF2-40B4-BE49-F238E27FC236}">
                  <a16:creationId xmlns:a16="http://schemas.microsoft.com/office/drawing/2014/main" id="{EF7B6242-F4D9-7BC6-B754-E5F6B8A3A463}"/>
                </a:ext>
              </a:extLst>
            </p:cNvPr>
            <p:cNvSpPr/>
            <p:nvPr/>
          </p:nvSpPr>
          <p:spPr>
            <a:xfrm>
              <a:off x="1811075" y="2700700"/>
              <a:ext cx="76300" cy="145500"/>
            </a:xfrm>
            <a:custGeom>
              <a:avLst/>
              <a:gdLst/>
              <a:ahLst/>
              <a:cxnLst/>
              <a:rect l="l" t="t" r="r" b="b"/>
              <a:pathLst>
                <a:path w="3052" h="5820" extrusionOk="0">
                  <a:moveTo>
                    <a:pt x="150" y="1"/>
                  </a:moveTo>
                  <a:lnTo>
                    <a:pt x="16" y="5705"/>
                  </a:lnTo>
                  <a:cubicBezTo>
                    <a:pt x="1" y="5705"/>
                    <a:pt x="444" y="5820"/>
                    <a:pt x="1021" y="5820"/>
                  </a:cubicBezTo>
                  <a:cubicBezTo>
                    <a:pt x="1688" y="5820"/>
                    <a:pt x="2533" y="5666"/>
                    <a:pt x="3052" y="5004"/>
                  </a:cubicBezTo>
                  <a:lnTo>
                    <a:pt x="150" y="1"/>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19;p32">
              <a:extLst>
                <a:ext uri="{FF2B5EF4-FFF2-40B4-BE49-F238E27FC236}">
                  <a16:creationId xmlns:a16="http://schemas.microsoft.com/office/drawing/2014/main" id="{F76FEDB0-2717-4D1C-1630-FB4FFC07B343}"/>
                </a:ext>
              </a:extLst>
            </p:cNvPr>
            <p:cNvSpPr/>
            <p:nvPr/>
          </p:nvSpPr>
          <p:spPr>
            <a:xfrm>
              <a:off x="1602150" y="1840100"/>
              <a:ext cx="424500" cy="447850"/>
            </a:xfrm>
            <a:custGeom>
              <a:avLst/>
              <a:gdLst/>
              <a:ahLst/>
              <a:cxnLst/>
              <a:rect l="l" t="t" r="r" b="b"/>
              <a:pathLst>
                <a:path w="16980" h="17914" extrusionOk="0">
                  <a:moveTo>
                    <a:pt x="2135" y="0"/>
                  </a:moveTo>
                  <a:lnTo>
                    <a:pt x="0" y="2068"/>
                  </a:lnTo>
                  <a:lnTo>
                    <a:pt x="14878" y="17913"/>
                  </a:lnTo>
                  <a:lnTo>
                    <a:pt x="16979" y="15845"/>
                  </a:lnTo>
                  <a:lnTo>
                    <a:pt x="2135" y="0"/>
                  </a:ln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20;p32">
              <a:extLst>
                <a:ext uri="{FF2B5EF4-FFF2-40B4-BE49-F238E27FC236}">
                  <a16:creationId xmlns:a16="http://schemas.microsoft.com/office/drawing/2014/main" id="{70793D6C-F27C-3A83-AAF0-B4BB8224E12D}"/>
                </a:ext>
              </a:extLst>
            </p:cNvPr>
            <p:cNvSpPr/>
            <p:nvPr/>
          </p:nvSpPr>
          <p:spPr>
            <a:xfrm>
              <a:off x="1576300" y="1814250"/>
              <a:ext cx="93425" cy="92575"/>
            </a:xfrm>
            <a:custGeom>
              <a:avLst/>
              <a:gdLst/>
              <a:ahLst/>
              <a:cxnLst/>
              <a:rect l="l" t="t" r="r" b="b"/>
              <a:pathLst>
                <a:path w="3737" h="3703" extrusionOk="0">
                  <a:moveTo>
                    <a:pt x="2902" y="0"/>
                  </a:moveTo>
                  <a:lnTo>
                    <a:pt x="0" y="2835"/>
                  </a:lnTo>
                  <a:lnTo>
                    <a:pt x="834" y="3703"/>
                  </a:lnTo>
                  <a:lnTo>
                    <a:pt x="3736" y="867"/>
                  </a:lnTo>
                  <a:lnTo>
                    <a:pt x="2902"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21;p32">
              <a:extLst>
                <a:ext uri="{FF2B5EF4-FFF2-40B4-BE49-F238E27FC236}">
                  <a16:creationId xmlns:a16="http://schemas.microsoft.com/office/drawing/2014/main" id="{B2819F27-A5A2-4651-66AD-F248A1BF65BE}"/>
                </a:ext>
              </a:extLst>
            </p:cNvPr>
            <p:cNvSpPr/>
            <p:nvPr/>
          </p:nvSpPr>
          <p:spPr>
            <a:xfrm>
              <a:off x="1980750" y="2243725"/>
              <a:ext cx="70075" cy="70075"/>
            </a:xfrm>
            <a:custGeom>
              <a:avLst/>
              <a:gdLst/>
              <a:ahLst/>
              <a:cxnLst/>
              <a:rect l="l" t="t" r="r" b="b"/>
              <a:pathLst>
                <a:path w="2803" h="2803" extrusionOk="0">
                  <a:moveTo>
                    <a:pt x="1568" y="0"/>
                  </a:moveTo>
                  <a:lnTo>
                    <a:pt x="1" y="1535"/>
                  </a:lnTo>
                  <a:lnTo>
                    <a:pt x="1268" y="2802"/>
                  </a:lnTo>
                  <a:lnTo>
                    <a:pt x="2803" y="1301"/>
                  </a:lnTo>
                  <a:lnTo>
                    <a:pt x="1568"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22;p32">
              <a:extLst>
                <a:ext uri="{FF2B5EF4-FFF2-40B4-BE49-F238E27FC236}">
                  <a16:creationId xmlns:a16="http://schemas.microsoft.com/office/drawing/2014/main" id="{041515ED-6323-D068-01DE-9D0F6BC88CDF}"/>
                </a:ext>
              </a:extLst>
            </p:cNvPr>
            <p:cNvSpPr/>
            <p:nvPr/>
          </p:nvSpPr>
          <p:spPr>
            <a:xfrm>
              <a:off x="1686375" y="1890325"/>
              <a:ext cx="324425" cy="342375"/>
            </a:xfrm>
            <a:custGeom>
              <a:avLst/>
              <a:gdLst/>
              <a:ahLst/>
              <a:cxnLst/>
              <a:rect l="l" t="t" r="r" b="b"/>
              <a:pathLst>
                <a:path w="12977" h="13695" extrusionOk="0">
                  <a:moveTo>
                    <a:pt x="818" y="1"/>
                  </a:moveTo>
                  <a:cubicBezTo>
                    <a:pt x="634" y="1"/>
                    <a:pt x="451" y="76"/>
                    <a:pt x="301" y="226"/>
                  </a:cubicBezTo>
                  <a:cubicBezTo>
                    <a:pt x="1" y="493"/>
                    <a:pt x="1" y="960"/>
                    <a:pt x="301" y="1260"/>
                  </a:cubicBezTo>
                  <a:lnTo>
                    <a:pt x="11642" y="13469"/>
                  </a:lnTo>
                  <a:cubicBezTo>
                    <a:pt x="11792" y="13619"/>
                    <a:pt x="11976" y="13694"/>
                    <a:pt x="12159" y="13694"/>
                  </a:cubicBezTo>
                  <a:cubicBezTo>
                    <a:pt x="12343" y="13694"/>
                    <a:pt x="12526" y="13619"/>
                    <a:pt x="12676" y="13469"/>
                  </a:cubicBezTo>
                  <a:cubicBezTo>
                    <a:pt x="12976" y="13169"/>
                    <a:pt x="12976" y="12735"/>
                    <a:pt x="12676" y="12435"/>
                  </a:cubicBezTo>
                  <a:lnTo>
                    <a:pt x="1335" y="226"/>
                  </a:lnTo>
                  <a:cubicBezTo>
                    <a:pt x="1185" y="76"/>
                    <a:pt x="1001" y="1"/>
                    <a:pt x="818"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23;p32">
              <a:extLst>
                <a:ext uri="{FF2B5EF4-FFF2-40B4-BE49-F238E27FC236}">
                  <a16:creationId xmlns:a16="http://schemas.microsoft.com/office/drawing/2014/main" id="{66D0219C-AEB9-C3D7-BFBB-C60E02D8F099}"/>
                </a:ext>
              </a:extLst>
            </p:cNvPr>
            <p:cNvSpPr/>
            <p:nvPr/>
          </p:nvSpPr>
          <p:spPr>
            <a:xfrm>
              <a:off x="2024950" y="2287925"/>
              <a:ext cx="218525" cy="221850"/>
            </a:xfrm>
            <a:custGeom>
              <a:avLst/>
              <a:gdLst/>
              <a:ahLst/>
              <a:cxnLst/>
              <a:rect l="l" t="t" r="r" b="b"/>
              <a:pathLst>
                <a:path w="8741" h="8874" extrusionOk="0">
                  <a:moveTo>
                    <a:pt x="601" y="0"/>
                  </a:moveTo>
                  <a:lnTo>
                    <a:pt x="1" y="534"/>
                  </a:lnTo>
                  <a:lnTo>
                    <a:pt x="8073" y="8773"/>
                  </a:lnTo>
                  <a:cubicBezTo>
                    <a:pt x="8123" y="8840"/>
                    <a:pt x="8215" y="8873"/>
                    <a:pt x="8311" y="8873"/>
                  </a:cubicBezTo>
                  <a:cubicBezTo>
                    <a:pt x="8407" y="8873"/>
                    <a:pt x="8507" y="8840"/>
                    <a:pt x="8573" y="8773"/>
                  </a:cubicBezTo>
                  <a:lnTo>
                    <a:pt x="8607" y="8740"/>
                  </a:lnTo>
                  <a:cubicBezTo>
                    <a:pt x="8740" y="8606"/>
                    <a:pt x="8740" y="8373"/>
                    <a:pt x="8607" y="8239"/>
                  </a:cubicBezTo>
                  <a:lnTo>
                    <a:pt x="601"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24;p32">
              <a:extLst>
                <a:ext uri="{FF2B5EF4-FFF2-40B4-BE49-F238E27FC236}">
                  <a16:creationId xmlns:a16="http://schemas.microsoft.com/office/drawing/2014/main" id="{B7869FCB-7C4A-6C90-8012-C8671AD79B6C}"/>
                </a:ext>
              </a:extLst>
            </p:cNvPr>
            <p:cNvSpPr/>
            <p:nvPr/>
          </p:nvSpPr>
          <p:spPr>
            <a:xfrm>
              <a:off x="1628000" y="1966075"/>
              <a:ext cx="298575" cy="843900"/>
            </a:xfrm>
            <a:custGeom>
              <a:avLst/>
              <a:gdLst/>
              <a:ahLst/>
              <a:cxnLst/>
              <a:rect l="l" t="t" r="r" b="b"/>
              <a:pathLst>
                <a:path w="11943" h="33756" extrusionOk="0">
                  <a:moveTo>
                    <a:pt x="9150" y="1"/>
                  </a:moveTo>
                  <a:cubicBezTo>
                    <a:pt x="8989" y="1"/>
                    <a:pt x="8840" y="65"/>
                    <a:pt x="8840" y="65"/>
                  </a:cubicBezTo>
                  <a:cubicBezTo>
                    <a:pt x="8840" y="65"/>
                    <a:pt x="8535" y="62"/>
                    <a:pt x="8089" y="62"/>
                  </a:cubicBezTo>
                  <a:cubicBezTo>
                    <a:pt x="6975" y="62"/>
                    <a:pt x="4980" y="79"/>
                    <a:pt x="4671" y="198"/>
                  </a:cubicBezTo>
                  <a:cubicBezTo>
                    <a:pt x="4270" y="365"/>
                    <a:pt x="1201" y="3801"/>
                    <a:pt x="1201" y="3801"/>
                  </a:cubicBezTo>
                  <a:lnTo>
                    <a:pt x="101" y="10372"/>
                  </a:lnTo>
                  <a:lnTo>
                    <a:pt x="2035" y="16310"/>
                  </a:lnTo>
                  <a:lnTo>
                    <a:pt x="2502" y="19579"/>
                  </a:lnTo>
                  <a:lnTo>
                    <a:pt x="1" y="28185"/>
                  </a:lnTo>
                  <a:cubicBezTo>
                    <a:pt x="1" y="28185"/>
                    <a:pt x="2202" y="31821"/>
                    <a:pt x="4304" y="32788"/>
                  </a:cubicBezTo>
                  <a:cubicBezTo>
                    <a:pt x="5438" y="33322"/>
                    <a:pt x="6672" y="33656"/>
                    <a:pt x="7940" y="33756"/>
                  </a:cubicBezTo>
                  <a:lnTo>
                    <a:pt x="8473" y="23148"/>
                  </a:lnTo>
                  <a:cubicBezTo>
                    <a:pt x="8473" y="23148"/>
                    <a:pt x="9007" y="19379"/>
                    <a:pt x="9007" y="18278"/>
                  </a:cubicBezTo>
                  <a:cubicBezTo>
                    <a:pt x="9007" y="17177"/>
                    <a:pt x="7773" y="14408"/>
                    <a:pt x="7773" y="14408"/>
                  </a:cubicBezTo>
                  <a:lnTo>
                    <a:pt x="8306" y="13274"/>
                  </a:lnTo>
                  <a:lnTo>
                    <a:pt x="9841" y="12974"/>
                  </a:lnTo>
                  <a:cubicBezTo>
                    <a:pt x="9941" y="13441"/>
                    <a:pt x="9974" y="13908"/>
                    <a:pt x="9974" y="14375"/>
                  </a:cubicBezTo>
                  <a:cubicBezTo>
                    <a:pt x="9974" y="14602"/>
                    <a:pt x="10076" y="14682"/>
                    <a:pt x="10226" y="14682"/>
                  </a:cubicBezTo>
                  <a:cubicBezTo>
                    <a:pt x="10541" y="14682"/>
                    <a:pt x="11071" y="14332"/>
                    <a:pt x="11342" y="14242"/>
                  </a:cubicBezTo>
                  <a:cubicBezTo>
                    <a:pt x="11776" y="14108"/>
                    <a:pt x="11342" y="13274"/>
                    <a:pt x="11342" y="11740"/>
                  </a:cubicBezTo>
                  <a:cubicBezTo>
                    <a:pt x="11342" y="10873"/>
                    <a:pt x="11075" y="9972"/>
                    <a:pt x="10641" y="9238"/>
                  </a:cubicBezTo>
                  <a:cubicBezTo>
                    <a:pt x="10641" y="9238"/>
                    <a:pt x="10508" y="7704"/>
                    <a:pt x="10208" y="7270"/>
                  </a:cubicBezTo>
                  <a:cubicBezTo>
                    <a:pt x="9707" y="7103"/>
                    <a:pt x="9174" y="7037"/>
                    <a:pt x="8673" y="6970"/>
                  </a:cubicBezTo>
                  <a:lnTo>
                    <a:pt x="6038" y="6970"/>
                  </a:lnTo>
                  <a:lnTo>
                    <a:pt x="8440" y="4368"/>
                  </a:lnTo>
                  <a:cubicBezTo>
                    <a:pt x="8440" y="4368"/>
                    <a:pt x="9974" y="3801"/>
                    <a:pt x="10375" y="3634"/>
                  </a:cubicBezTo>
                  <a:cubicBezTo>
                    <a:pt x="10808" y="3467"/>
                    <a:pt x="11942" y="3200"/>
                    <a:pt x="11942" y="2533"/>
                  </a:cubicBezTo>
                  <a:cubicBezTo>
                    <a:pt x="11942" y="1866"/>
                    <a:pt x="11509" y="1566"/>
                    <a:pt x="11108" y="1566"/>
                  </a:cubicBezTo>
                  <a:cubicBezTo>
                    <a:pt x="10675" y="1566"/>
                    <a:pt x="9140" y="1433"/>
                    <a:pt x="9140" y="1433"/>
                  </a:cubicBezTo>
                  <a:cubicBezTo>
                    <a:pt x="9441" y="1232"/>
                    <a:pt x="9607" y="865"/>
                    <a:pt x="9541" y="465"/>
                  </a:cubicBezTo>
                  <a:cubicBezTo>
                    <a:pt x="9541" y="88"/>
                    <a:pt x="9338" y="1"/>
                    <a:pt x="9150" y="1"/>
                  </a:cubicBezTo>
                  <a:close/>
                </a:path>
              </a:pathLst>
            </a:custGeom>
            <a:solidFill>
              <a:schemeClr val="l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25;p32">
              <a:extLst>
                <a:ext uri="{FF2B5EF4-FFF2-40B4-BE49-F238E27FC236}">
                  <a16:creationId xmlns:a16="http://schemas.microsoft.com/office/drawing/2014/main" id="{5AEB63FE-AED3-D8CC-9193-D116C025621C}"/>
                </a:ext>
              </a:extLst>
            </p:cNvPr>
            <p:cNvSpPr/>
            <p:nvPr/>
          </p:nvSpPr>
          <p:spPr>
            <a:xfrm>
              <a:off x="1627175" y="2573950"/>
              <a:ext cx="208500" cy="233525"/>
            </a:xfrm>
            <a:custGeom>
              <a:avLst/>
              <a:gdLst/>
              <a:ahLst/>
              <a:cxnLst/>
              <a:rect l="l" t="t" r="r" b="b"/>
              <a:pathLst>
                <a:path w="8340" h="9341" extrusionOk="0">
                  <a:moveTo>
                    <a:pt x="1068" y="1"/>
                  </a:moveTo>
                  <a:lnTo>
                    <a:pt x="0" y="3803"/>
                  </a:lnTo>
                  <a:cubicBezTo>
                    <a:pt x="0" y="3803"/>
                    <a:pt x="2202" y="7439"/>
                    <a:pt x="4303" y="8407"/>
                  </a:cubicBezTo>
                  <a:cubicBezTo>
                    <a:pt x="5404" y="8940"/>
                    <a:pt x="6672" y="9274"/>
                    <a:pt x="7906" y="9341"/>
                  </a:cubicBezTo>
                  <a:lnTo>
                    <a:pt x="8339" y="1335"/>
                  </a:lnTo>
                  <a:lnTo>
                    <a:pt x="8339" y="1335"/>
                  </a:lnTo>
                  <a:cubicBezTo>
                    <a:pt x="7435" y="1707"/>
                    <a:pt x="6212" y="2080"/>
                    <a:pt x="5043" y="2080"/>
                  </a:cubicBezTo>
                  <a:cubicBezTo>
                    <a:pt x="4746" y="2080"/>
                    <a:pt x="4453" y="2056"/>
                    <a:pt x="4170" y="2002"/>
                  </a:cubicBezTo>
                  <a:cubicBezTo>
                    <a:pt x="3002" y="1802"/>
                    <a:pt x="1902" y="935"/>
                    <a:pt x="1068" y="1"/>
                  </a:cubicBezTo>
                  <a:close/>
                </a:path>
              </a:pathLst>
            </a:custGeom>
            <a:solidFill>
              <a:schemeClr val="accen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26;p32">
              <a:extLst>
                <a:ext uri="{FF2B5EF4-FFF2-40B4-BE49-F238E27FC236}">
                  <a16:creationId xmlns:a16="http://schemas.microsoft.com/office/drawing/2014/main" id="{5043A083-0C53-3233-A382-C08AECCB04B5}"/>
                </a:ext>
              </a:extLst>
            </p:cNvPr>
            <p:cNvSpPr/>
            <p:nvPr/>
          </p:nvSpPr>
          <p:spPr>
            <a:xfrm>
              <a:off x="1776450" y="2210350"/>
              <a:ext cx="121775" cy="49225"/>
            </a:xfrm>
            <a:custGeom>
              <a:avLst/>
              <a:gdLst/>
              <a:ahLst/>
              <a:cxnLst/>
              <a:rect l="l" t="t" r="r" b="b"/>
              <a:pathLst>
                <a:path w="4871" h="1969" fill="none" extrusionOk="0">
                  <a:moveTo>
                    <a:pt x="0" y="1969"/>
                  </a:moveTo>
                  <a:cubicBezTo>
                    <a:pt x="0" y="1969"/>
                    <a:pt x="267" y="1268"/>
                    <a:pt x="701" y="1135"/>
                  </a:cubicBezTo>
                  <a:cubicBezTo>
                    <a:pt x="1101" y="1002"/>
                    <a:pt x="4870" y="1"/>
                    <a:pt x="4870"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27;p32">
              <a:extLst>
                <a:ext uri="{FF2B5EF4-FFF2-40B4-BE49-F238E27FC236}">
                  <a16:creationId xmlns:a16="http://schemas.microsoft.com/office/drawing/2014/main" id="{0731303C-C91F-5460-D24C-7B48E890DC4A}"/>
                </a:ext>
              </a:extLst>
            </p:cNvPr>
            <p:cNvSpPr/>
            <p:nvPr/>
          </p:nvSpPr>
          <p:spPr>
            <a:xfrm>
              <a:off x="1734750" y="2140300"/>
              <a:ext cx="44225" cy="56750"/>
            </a:xfrm>
            <a:custGeom>
              <a:avLst/>
              <a:gdLst/>
              <a:ahLst/>
              <a:cxnLst/>
              <a:rect l="l" t="t" r="r" b="b"/>
              <a:pathLst>
                <a:path w="1769" h="2270" fill="none" extrusionOk="0">
                  <a:moveTo>
                    <a:pt x="0" y="2269"/>
                  </a:moveTo>
                  <a:lnTo>
                    <a:pt x="401" y="835"/>
                  </a:lnTo>
                  <a:lnTo>
                    <a:pt x="1768" y="1"/>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28;p32">
              <a:extLst>
                <a:ext uri="{FF2B5EF4-FFF2-40B4-BE49-F238E27FC236}">
                  <a16:creationId xmlns:a16="http://schemas.microsoft.com/office/drawing/2014/main" id="{E5EA396B-1E39-BD62-629C-F2D20FFEBF99}"/>
                </a:ext>
              </a:extLst>
            </p:cNvPr>
            <p:cNvSpPr/>
            <p:nvPr/>
          </p:nvSpPr>
          <p:spPr>
            <a:xfrm>
              <a:off x="1693050" y="2001875"/>
              <a:ext cx="163475" cy="132625"/>
            </a:xfrm>
            <a:custGeom>
              <a:avLst/>
              <a:gdLst/>
              <a:ahLst/>
              <a:cxnLst/>
              <a:rect l="l" t="t" r="r" b="b"/>
              <a:pathLst>
                <a:path w="6539" h="5305" fill="none" extrusionOk="0">
                  <a:moveTo>
                    <a:pt x="0" y="5304"/>
                  </a:moveTo>
                  <a:cubicBezTo>
                    <a:pt x="0" y="5304"/>
                    <a:pt x="1768" y="2102"/>
                    <a:pt x="2369" y="1535"/>
                  </a:cubicBezTo>
                  <a:cubicBezTo>
                    <a:pt x="2936" y="1001"/>
                    <a:pt x="6105" y="301"/>
                    <a:pt x="6538"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29;p32">
              <a:extLst>
                <a:ext uri="{FF2B5EF4-FFF2-40B4-BE49-F238E27FC236}">
                  <a16:creationId xmlns:a16="http://schemas.microsoft.com/office/drawing/2014/main" id="{835DFEA3-982F-5318-3FFE-266E971D3FBF}"/>
                </a:ext>
              </a:extLst>
            </p:cNvPr>
            <p:cNvSpPr/>
            <p:nvPr/>
          </p:nvSpPr>
          <p:spPr>
            <a:xfrm>
              <a:off x="1547100" y="2634825"/>
              <a:ext cx="358625" cy="546650"/>
            </a:xfrm>
            <a:custGeom>
              <a:avLst/>
              <a:gdLst/>
              <a:ahLst/>
              <a:cxnLst/>
              <a:rect l="l" t="t" r="r" b="b"/>
              <a:pathLst>
                <a:path w="14345" h="21866" extrusionOk="0">
                  <a:moveTo>
                    <a:pt x="3337" y="1"/>
                  </a:moveTo>
                  <a:cubicBezTo>
                    <a:pt x="3337" y="1"/>
                    <a:pt x="1" y="15145"/>
                    <a:pt x="1" y="17380"/>
                  </a:cubicBezTo>
                  <a:cubicBezTo>
                    <a:pt x="1" y="19546"/>
                    <a:pt x="4566" y="21865"/>
                    <a:pt x="7766" y="21865"/>
                  </a:cubicBezTo>
                  <a:cubicBezTo>
                    <a:pt x="7916" y="21865"/>
                    <a:pt x="8063" y="21860"/>
                    <a:pt x="8207" y="21850"/>
                  </a:cubicBezTo>
                  <a:cubicBezTo>
                    <a:pt x="11409" y="21583"/>
                    <a:pt x="14344" y="20048"/>
                    <a:pt x="14344" y="18814"/>
                  </a:cubicBezTo>
                  <a:cubicBezTo>
                    <a:pt x="14344" y="17547"/>
                    <a:pt x="13611" y="7673"/>
                    <a:pt x="13611" y="7673"/>
                  </a:cubicBezTo>
                  <a:lnTo>
                    <a:pt x="11109" y="6972"/>
                  </a:lnTo>
                  <a:cubicBezTo>
                    <a:pt x="5705" y="6238"/>
                    <a:pt x="3337" y="1"/>
                    <a:pt x="3337" y="1"/>
                  </a:cubicBezTo>
                  <a:close/>
                </a:path>
              </a:pathLst>
            </a:custGeom>
            <a:solidFill>
              <a:schemeClr val="accen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30;p32">
              <a:extLst>
                <a:ext uri="{FF2B5EF4-FFF2-40B4-BE49-F238E27FC236}">
                  <a16:creationId xmlns:a16="http://schemas.microsoft.com/office/drawing/2014/main" id="{920AC034-6643-2C4E-0232-90C25B21F6A8}"/>
                </a:ext>
              </a:extLst>
            </p:cNvPr>
            <p:cNvSpPr/>
            <p:nvPr/>
          </p:nvSpPr>
          <p:spPr>
            <a:xfrm>
              <a:off x="2447750" y="2547325"/>
              <a:ext cx="326100" cy="105050"/>
            </a:xfrm>
            <a:custGeom>
              <a:avLst/>
              <a:gdLst/>
              <a:ahLst/>
              <a:cxnLst/>
              <a:rect l="l" t="t" r="r" b="b"/>
              <a:pathLst>
                <a:path w="13044" h="4202" extrusionOk="0">
                  <a:moveTo>
                    <a:pt x="3595" y="1"/>
                  </a:moveTo>
                  <a:cubicBezTo>
                    <a:pt x="2938" y="1"/>
                    <a:pt x="2303" y="80"/>
                    <a:pt x="1769" y="298"/>
                  </a:cubicBezTo>
                  <a:cubicBezTo>
                    <a:pt x="1" y="999"/>
                    <a:pt x="1001" y="1566"/>
                    <a:pt x="2069" y="2233"/>
                  </a:cubicBezTo>
                  <a:cubicBezTo>
                    <a:pt x="2449" y="2464"/>
                    <a:pt x="2881" y="2535"/>
                    <a:pt x="3318" y="2535"/>
                  </a:cubicBezTo>
                  <a:cubicBezTo>
                    <a:pt x="4025" y="2535"/>
                    <a:pt x="4746" y="2348"/>
                    <a:pt x="5281" y="2348"/>
                  </a:cubicBezTo>
                  <a:cubicBezTo>
                    <a:pt x="5372" y="2348"/>
                    <a:pt x="5458" y="2354"/>
                    <a:pt x="5538" y="2366"/>
                  </a:cubicBezTo>
                  <a:cubicBezTo>
                    <a:pt x="6906" y="2567"/>
                    <a:pt x="8273" y="2967"/>
                    <a:pt x="9574" y="3501"/>
                  </a:cubicBezTo>
                  <a:cubicBezTo>
                    <a:pt x="10675" y="3968"/>
                    <a:pt x="11842" y="4168"/>
                    <a:pt x="13043" y="4201"/>
                  </a:cubicBezTo>
                  <a:lnTo>
                    <a:pt x="10842" y="298"/>
                  </a:lnTo>
                  <a:cubicBezTo>
                    <a:pt x="10842" y="298"/>
                    <a:pt x="9363" y="603"/>
                    <a:pt x="8217" y="603"/>
                  </a:cubicBezTo>
                  <a:cubicBezTo>
                    <a:pt x="7997" y="603"/>
                    <a:pt x="7789" y="592"/>
                    <a:pt x="7606" y="565"/>
                  </a:cubicBezTo>
                  <a:cubicBezTo>
                    <a:pt x="6832" y="448"/>
                    <a:pt x="5151" y="1"/>
                    <a:pt x="3595" y="1"/>
                  </a:cubicBezTo>
                  <a:close/>
                </a:path>
              </a:pathLst>
            </a:custGeom>
            <a:solidFill>
              <a:schemeClr val="l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31;p32">
              <a:extLst>
                <a:ext uri="{FF2B5EF4-FFF2-40B4-BE49-F238E27FC236}">
                  <a16:creationId xmlns:a16="http://schemas.microsoft.com/office/drawing/2014/main" id="{6BD13856-E1F5-25CB-5CC1-5A975059FF91}"/>
                </a:ext>
              </a:extLst>
            </p:cNvPr>
            <p:cNvSpPr/>
            <p:nvPr/>
          </p:nvSpPr>
          <p:spPr>
            <a:xfrm>
              <a:off x="2054150" y="2494725"/>
              <a:ext cx="521225" cy="191825"/>
            </a:xfrm>
            <a:custGeom>
              <a:avLst/>
              <a:gdLst/>
              <a:ahLst/>
              <a:cxnLst/>
              <a:rect l="l" t="t" r="r" b="b"/>
              <a:pathLst>
                <a:path w="20849" h="7673" extrusionOk="0">
                  <a:moveTo>
                    <a:pt x="10441" y="1"/>
                  </a:moveTo>
                  <a:cubicBezTo>
                    <a:pt x="4670" y="1"/>
                    <a:pt x="0" y="1735"/>
                    <a:pt x="0" y="3837"/>
                  </a:cubicBezTo>
                  <a:cubicBezTo>
                    <a:pt x="0" y="5972"/>
                    <a:pt x="4670" y="7673"/>
                    <a:pt x="10441" y="7673"/>
                  </a:cubicBezTo>
                  <a:cubicBezTo>
                    <a:pt x="16178" y="7673"/>
                    <a:pt x="20848" y="5972"/>
                    <a:pt x="20848" y="3837"/>
                  </a:cubicBezTo>
                  <a:cubicBezTo>
                    <a:pt x="20848" y="1735"/>
                    <a:pt x="16178" y="1"/>
                    <a:pt x="10441" y="1"/>
                  </a:cubicBezTo>
                  <a:close/>
                </a:path>
              </a:pathLst>
            </a:custGeom>
            <a:solidFill>
              <a:srgbClr val="263238"/>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32;p32">
              <a:extLst>
                <a:ext uri="{FF2B5EF4-FFF2-40B4-BE49-F238E27FC236}">
                  <a16:creationId xmlns:a16="http://schemas.microsoft.com/office/drawing/2014/main" id="{585DB423-7EA6-8CAB-4014-E43743BEED79}"/>
                </a:ext>
              </a:extLst>
            </p:cNvPr>
            <p:cNvSpPr/>
            <p:nvPr/>
          </p:nvSpPr>
          <p:spPr>
            <a:xfrm>
              <a:off x="2070825" y="2509750"/>
              <a:ext cx="487875" cy="162625"/>
            </a:xfrm>
            <a:custGeom>
              <a:avLst/>
              <a:gdLst/>
              <a:ahLst/>
              <a:cxnLst/>
              <a:rect l="l" t="t" r="r" b="b"/>
              <a:pathLst>
                <a:path w="19515" h="6505" extrusionOk="0">
                  <a:moveTo>
                    <a:pt x="9774" y="0"/>
                  </a:moveTo>
                  <a:cubicBezTo>
                    <a:pt x="4370" y="0"/>
                    <a:pt x="0" y="1434"/>
                    <a:pt x="0" y="3236"/>
                  </a:cubicBezTo>
                  <a:cubicBezTo>
                    <a:pt x="0" y="5037"/>
                    <a:pt x="4370" y="6505"/>
                    <a:pt x="9774" y="6505"/>
                  </a:cubicBezTo>
                  <a:cubicBezTo>
                    <a:pt x="15144" y="6505"/>
                    <a:pt x="19514" y="5037"/>
                    <a:pt x="19514" y="3236"/>
                  </a:cubicBezTo>
                  <a:cubicBezTo>
                    <a:pt x="19514" y="1434"/>
                    <a:pt x="15144" y="0"/>
                    <a:pt x="9774" y="0"/>
                  </a:cubicBezTo>
                  <a:close/>
                </a:path>
              </a:pathLst>
            </a:custGeom>
            <a:solidFill>
              <a:schemeClr val="accen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33;p32">
              <a:extLst>
                <a:ext uri="{FF2B5EF4-FFF2-40B4-BE49-F238E27FC236}">
                  <a16:creationId xmlns:a16="http://schemas.microsoft.com/office/drawing/2014/main" id="{5C1CBAB8-F390-E851-97F2-A58D9AA6EF31}"/>
                </a:ext>
              </a:extLst>
            </p:cNvPr>
            <p:cNvSpPr/>
            <p:nvPr/>
          </p:nvSpPr>
          <p:spPr>
            <a:xfrm>
              <a:off x="3081550" y="2713900"/>
              <a:ext cx="113425" cy="188650"/>
            </a:xfrm>
            <a:custGeom>
              <a:avLst/>
              <a:gdLst/>
              <a:ahLst/>
              <a:cxnLst/>
              <a:rect l="l" t="t" r="r" b="b"/>
              <a:pathLst>
                <a:path w="4537" h="7546" extrusionOk="0">
                  <a:moveTo>
                    <a:pt x="602" y="1"/>
                  </a:moveTo>
                  <a:cubicBezTo>
                    <a:pt x="237" y="1"/>
                    <a:pt x="0" y="86"/>
                    <a:pt x="0" y="307"/>
                  </a:cubicBezTo>
                  <a:cubicBezTo>
                    <a:pt x="0" y="1241"/>
                    <a:pt x="367" y="7545"/>
                    <a:pt x="367" y="7545"/>
                  </a:cubicBezTo>
                  <a:cubicBezTo>
                    <a:pt x="2202" y="6978"/>
                    <a:pt x="4537" y="974"/>
                    <a:pt x="4537" y="974"/>
                  </a:cubicBezTo>
                  <a:cubicBezTo>
                    <a:pt x="4537" y="974"/>
                    <a:pt x="1835" y="1"/>
                    <a:pt x="602"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34;p32">
              <a:extLst>
                <a:ext uri="{FF2B5EF4-FFF2-40B4-BE49-F238E27FC236}">
                  <a16:creationId xmlns:a16="http://schemas.microsoft.com/office/drawing/2014/main" id="{4A0B7155-1153-BED4-D3C6-B4DE8CA620F7}"/>
                </a:ext>
              </a:extLst>
            </p:cNvPr>
            <p:cNvSpPr/>
            <p:nvPr/>
          </p:nvSpPr>
          <p:spPr>
            <a:xfrm>
              <a:off x="2319325" y="2362975"/>
              <a:ext cx="884825" cy="418650"/>
            </a:xfrm>
            <a:custGeom>
              <a:avLst/>
              <a:gdLst/>
              <a:ahLst/>
              <a:cxnLst/>
              <a:rect l="l" t="t" r="r" b="b"/>
              <a:pathLst>
                <a:path w="35393" h="16746" extrusionOk="0">
                  <a:moveTo>
                    <a:pt x="8874" y="0"/>
                  </a:moveTo>
                  <a:cubicBezTo>
                    <a:pt x="8473" y="0"/>
                    <a:pt x="2502" y="2369"/>
                    <a:pt x="1235" y="2902"/>
                  </a:cubicBezTo>
                  <a:cubicBezTo>
                    <a:pt x="1" y="3436"/>
                    <a:pt x="134" y="4704"/>
                    <a:pt x="701" y="5104"/>
                  </a:cubicBezTo>
                  <a:cubicBezTo>
                    <a:pt x="749" y="5138"/>
                    <a:pt x="827" y="5154"/>
                    <a:pt x="931" y="5154"/>
                  </a:cubicBezTo>
                  <a:cubicBezTo>
                    <a:pt x="2124" y="5154"/>
                    <a:pt x="6672" y="3036"/>
                    <a:pt x="6672" y="3036"/>
                  </a:cubicBezTo>
                  <a:lnTo>
                    <a:pt x="6672" y="3036"/>
                  </a:lnTo>
                  <a:lnTo>
                    <a:pt x="5138" y="7205"/>
                  </a:lnTo>
                  <a:cubicBezTo>
                    <a:pt x="5138" y="7205"/>
                    <a:pt x="3170" y="8740"/>
                    <a:pt x="3870" y="9707"/>
                  </a:cubicBezTo>
                  <a:cubicBezTo>
                    <a:pt x="4023" y="9919"/>
                    <a:pt x="4243" y="10004"/>
                    <a:pt x="4501" y="10004"/>
                  </a:cubicBezTo>
                  <a:cubicBezTo>
                    <a:pt x="5421" y="10004"/>
                    <a:pt x="6818" y="8912"/>
                    <a:pt x="7339" y="8573"/>
                  </a:cubicBezTo>
                  <a:cubicBezTo>
                    <a:pt x="8006" y="8173"/>
                    <a:pt x="12042" y="6205"/>
                    <a:pt x="12043" y="6205"/>
                  </a:cubicBezTo>
                  <a:lnTo>
                    <a:pt x="12043" y="6205"/>
                  </a:lnTo>
                  <a:cubicBezTo>
                    <a:pt x="12042" y="6205"/>
                    <a:pt x="8407" y="10241"/>
                    <a:pt x="7739" y="11342"/>
                  </a:cubicBezTo>
                  <a:cubicBezTo>
                    <a:pt x="7286" y="12068"/>
                    <a:pt x="7897" y="12315"/>
                    <a:pt x="8524" y="12315"/>
                  </a:cubicBezTo>
                  <a:cubicBezTo>
                    <a:pt x="8818" y="12315"/>
                    <a:pt x="9115" y="12261"/>
                    <a:pt x="9307" y="12176"/>
                  </a:cubicBezTo>
                  <a:cubicBezTo>
                    <a:pt x="9874" y="11875"/>
                    <a:pt x="13744" y="8940"/>
                    <a:pt x="13744" y="8940"/>
                  </a:cubicBezTo>
                  <a:cubicBezTo>
                    <a:pt x="13744" y="8940"/>
                    <a:pt x="19481" y="12843"/>
                    <a:pt x="21016" y="12843"/>
                  </a:cubicBezTo>
                  <a:cubicBezTo>
                    <a:pt x="22550" y="12843"/>
                    <a:pt x="25052" y="11875"/>
                    <a:pt x="25052" y="11875"/>
                  </a:cubicBezTo>
                  <a:lnTo>
                    <a:pt x="33691" y="16745"/>
                  </a:lnTo>
                  <a:cubicBezTo>
                    <a:pt x="33691" y="16745"/>
                    <a:pt x="35059" y="14377"/>
                    <a:pt x="35226" y="12709"/>
                  </a:cubicBezTo>
                  <a:cubicBezTo>
                    <a:pt x="35393" y="11041"/>
                    <a:pt x="35359" y="8940"/>
                    <a:pt x="35359" y="8940"/>
                  </a:cubicBezTo>
                  <a:lnTo>
                    <a:pt x="33224" y="8907"/>
                  </a:lnTo>
                  <a:cubicBezTo>
                    <a:pt x="33224" y="8907"/>
                    <a:pt x="28221" y="7539"/>
                    <a:pt x="26853" y="6938"/>
                  </a:cubicBezTo>
                  <a:cubicBezTo>
                    <a:pt x="25452" y="6371"/>
                    <a:pt x="18647" y="3336"/>
                    <a:pt x="17380" y="2502"/>
                  </a:cubicBezTo>
                  <a:cubicBezTo>
                    <a:pt x="16145" y="1668"/>
                    <a:pt x="12510" y="1368"/>
                    <a:pt x="12510" y="1368"/>
                  </a:cubicBezTo>
                  <a:cubicBezTo>
                    <a:pt x="12510" y="1368"/>
                    <a:pt x="9307" y="0"/>
                    <a:pt x="8874" y="0"/>
                  </a:cubicBezTo>
                  <a:close/>
                </a:path>
              </a:pathLst>
            </a:custGeom>
            <a:solidFill>
              <a:schemeClr val="l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35;p32">
              <a:extLst>
                <a:ext uri="{FF2B5EF4-FFF2-40B4-BE49-F238E27FC236}">
                  <a16:creationId xmlns:a16="http://schemas.microsoft.com/office/drawing/2014/main" id="{E504103D-7C1F-1067-353C-50D6B5695A00}"/>
                </a:ext>
              </a:extLst>
            </p:cNvPr>
            <p:cNvSpPr/>
            <p:nvPr/>
          </p:nvSpPr>
          <p:spPr>
            <a:xfrm>
              <a:off x="2447750" y="2443850"/>
              <a:ext cx="145975" cy="100100"/>
            </a:xfrm>
            <a:custGeom>
              <a:avLst/>
              <a:gdLst/>
              <a:ahLst/>
              <a:cxnLst/>
              <a:rect l="l" t="t" r="r" b="b"/>
              <a:pathLst>
                <a:path w="5839" h="4004" fill="none" extrusionOk="0">
                  <a:moveTo>
                    <a:pt x="1" y="4004"/>
                  </a:moveTo>
                  <a:lnTo>
                    <a:pt x="3203" y="1268"/>
                  </a:lnTo>
                  <a:lnTo>
                    <a:pt x="5838" y="1"/>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36;p32">
              <a:extLst>
                <a:ext uri="{FF2B5EF4-FFF2-40B4-BE49-F238E27FC236}">
                  <a16:creationId xmlns:a16="http://schemas.microsoft.com/office/drawing/2014/main" id="{B2F7AE2A-AEE5-AA10-78BB-4CE879239C7E}"/>
                </a:ext>
              </a:extLst>
            </p:cNvPr>
            <p:cNvSpPr/>
            <p:nvPr/>
          </p:nvSpPr>
          <p:spPr>
            <a:xfrm>
              <a:off x="2486125" y="2402150"/>
              <a:ext cx="16700" cy="37575"/>
            </a:xfrm>
            <a:custGeom>
              <a:avLst/>
              <a:gdLst/>
              <a:ahLst/>
              <a:cxnLst/>
              <a:rect l="l" t="t" r="r" b="b"/>
              <a:pathLst>
                <a:path w="668" h="1503" fill="none" extrusionOk="0">
                  <a:moveTo>
                    <a:pt x="0" y="1502"/>
                  </a:moveTo>
                  <a:lnTo>
                    <a:pt x="667" y="1"/>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37;p32">
              <a:extLst>
                <a:ext uri="{FF2B5EF4-FFF2-40B4-BE49-F238E27FC236}">
                  <a16:creationId xmlns:a16="http://schemas.microsoft.com/office/drawing/2014/main" id="{8B5B1B57-75A4-7F75-EBDA-2AF4B3BF79D0}"/>
                </a:ext>
              </a:extLst>
            </p:cNvPr>
            <p:cNvSpPr/>
            <p:nvPr/>
          </p:nvSpPr>
          <p:spPr>
            <a:xfrm>
              <a:off x="2558675" y="2423000"/>
              <a:ext cx="14200" cy="41725"/>
            </a:xfrm>
            <a:custGeom>
              <a:avLst/>
              <a:gdLst/>
              <a:ahLst/>
              <a:cxnLst/>
              <a:rect l="l" t="t" r="r" b="b"/>
              <a:pathLst>
                <a:path w="568" h="1669" fill="none" extrusionOk="0">
                  <a:moveTo>
                    <a:pt x="0" y="1669"/>
                  </a:moveTo>
                  <a:lnTo>
                    <a:pt x="567" y="1"/>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38;p32">
              <a:extLst>
                <a:ext uri="{FF2B5EF4-FFF2-40B4-BE49-F238E27FC236}">
                  <a16:creationId xmlns:a16="http://schemas.microsoft.com/office/drawing/2014/main" id="{F7D69A4D-D602-86B2-EEED-24AF94112511}"/>
                </a:ext>
              </a:extLst>
            </p:cNvPr>
            <p:cNvSpPr/>
            <p:nvPr/>
          </p:nvSpPr>
          <p:spPr>
            <a:xfrm>
              <a:off x="2662900" y="2564775"/>
              <a:ext cx="94275" cy="25050"/>
            </a:xfrm>
            <a:custGeom>
              <a:avLst/>
              <a:gdLst/>
              <a:ahLst/>
              <a:cxnLst/>
              <a:rect l="l" t="t" r="r" b="b"/>
              <a:pathLst>
                <a:path w="3771" h="1002" fill="none" extrusionOk="0">
                  <a:moveTo>
                    <a:pt x="1" y="1001"/>
                  </a:moveTo>
                  <a:lnTo>
                    <a:pt x="3770" y="1"/>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39;p32">
              <a:extLst>
                <a:ext uri="{FF2B5EF4-FFF2-40B4-BE49-F238E27FC236}">
                  <a16:creationId xmlns:a16="http://schemas.microsoft.com/office/drawing/2014/main" id="{D6E8F5E0-4B85-B1EE-3C68-2047DAA11058}"/>
                </a:ext>
              </a:extLst>
            </p:cNvPr>
            <p:cNvSpPr/>
            <p:nvPr/>
          </p:nvSpPr>
          <p:spPr>
            <a:xfrm>
              <a:off x="2621200" y="2491400"/>
              <a:ext cx="48400" cy="28375"/>
            </a:xfrm>
            <a:custGeom>
              <a:avLst/>
              <a:gdLst/>
              <a:ahLst/>
              <a:cxnLst/>
              <a:rect l="l" t="t" r="r" b="b"/>
              <a:pathLst>
                <a:path w="1936" h="1135" fill="none" extrusionOk="0">
                  <a:moveTo>
                    <a:pt x="1" y="1134"/>
                  </a:moveTo>
                  <a:lnTo>
                    <a:pt x="1936"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40;p32">
              <a:extLst>
                <a:ext uri="{FF2B5EF4-FFF2-40B4-BE49-F238E27FC236}">
                  <a16:creationId xmlns:a16="http://schemas.microsoft.com/office/drawing/2014/main" id="{75749DB9-E052-FAF4-E1B9-8C9AF0ACF733}"/>
                </a:ext>
              </a:extLst>
            </p:cNvPr>
            <p:cNvSpPr/>
            <p:nvPr/>
          </p:nvSpPr>
          <p:spPr>
            <a:xfrm>
              <a:off x="3094875" y="2575625"/>
              <a:ext cx="108450" cy="209325"/>
            </a:xfrm>
            <a:custGeom>
              <a:avLst/>
              <a:gdLst/>
              <a:ahLst/>
              <a:cxnLst/>
              <a:rect l="l" t="t" r="r" b="b"/>
              <a:pathLst>
                <a:path w="4338" h="8373" extrusionOk="0">
                  <a:moveTo>
                    <a:pt x="701" y="0"/>
                  </a:moveTo>
                  <a:cubicBezTo>
                    <a:pt x="1202" y="1401"/>
                    <a:pt x="1302" y="2936"/>
                    <a:pt x="968" y="4437"/>
                  </a:cubicBezTo>
                  <a:cubicBezTo>
                    <a:pt x="735" y="5271"/>
                    <a:pt x="401" y="6105"/>
                    <a:pt x="1" y="6872"/>
                  </a:cubicBezTo>
                  <a:lnTo>
                    <a:pt x="2636" y="8373"/>
                  </a:lnTo>
                  <a:cubicBezTo>
                    <a:pt x="2636" y="8373"/>
                    <a:pt x="4004" y="6005"/>
                    <a:pt x="4170" y="4337"/>
                  </a:cubicBezTo>
                  <a:cubicBezTo>
                    <a:pt x="4337" y="2669"/>
                    <a:pt x="4304" y="567"/>
                    <a:pt x="4304" y="567"/>
                  </a:cubicBezTo>
                  <a:lnTo>
                    <a:pt x="2202" y="434"/>
                  </a:lnTo>
                  <a:lnTo>
                    <a:pt x="701" y="0"/>
                  </a:lnTo>
                  <a:close/>
                </a:path>
              </a:pathLst>
            </a:custGeom>
            <a:solidFill>
              <a:schemeClr val="accen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41;p32">
              <a:extLst>
                <a:ext uri="{FF2B5EF4-FFF2-40B4-BE49-F238E27FC236}">
                  <a16:creationId xmlns:a16="http://schemas.microsoft.com/office/drawing/2014/main" id="{4CF52D36-74A5-0E85-AB08-5E4905A980DA}"/>
                </a:ext>
              </a:extLst>
            </p:cNvPr>
            <p:cNvSpPr/>
            <p:nvPr/>
          </p:nvSpPr>
          <p:spPr>
            <a:xfrm>
              <a:off x="3090700" y="2460525"/>
              <a:ext cx="653825" cy="466350"/>
            </a:xfrm>
            <a:custGeom>
              <a:avLst/>
              <a:gdLst/>
              <a:ahLst/>
              <a:cxnLst/>
              <a:rect l="l" t="t" r="r" b="b"/>
              <a:pathLst>
                <a:path w="26153" h="18654" extrusionOk="0">
                  <a:moveTo>
                    <a:pt x="18214" y="1"/>
                  </a:moveTo>
                  <a:cubicBezTo>
                    <a:pt x="18214" y="1"/>
                    <a:pt x="14478" y="968"/>
                    <a:pt x="12910" y="1802"/>
                  </a:cubicBezTo>
                  <a:cubicBezTo>
                    <a:pt x="11376" y="2636"/>
                    <a:pt x="5305" y="3470"/>
                    <a:pt x="4704" y="3770"/>
                  </a:cubicBezTo>
                  <a:cubicBezTo>
                    <a:pt x="4137" y="4037"/>
                    <a:pt x="868" y="4604"/>
                    <a:pt x="868" y="4604"/>
                  </a:cubicBezTo>
                  <a:cubicBezTo>
                    <a:pt x="868" y="4604"/>
                    <a:pt x="2503" y="7940"/>
                    <a:pt x="1669" y="10542"/>
                  </a:cubicBezTo>
                  <a:cubicBezTo>
                    <a:pt x="835" y="13177"/>
                    <a:pt x="1" y="17647"/>
                    <a:pt x="1" y="17647"/>
                  </a:cubicBezTo>
                  <a:cubicBezTo>
                    <a:pt x="1" y="17647"/>
                    <a:pt x="3618" y="18653"/>
                    <a:pt x="7923" y="18653"/>
                  </a:cubicBezTo>
                  <a:cubicBezTo>
                    <a:pt x="9638" y="18653"/>
                    <a:pt x="11462" y="18494"/>
                    <a:pt x="13210" y="18047"/>
                  </a:cubicBezTo>
                  <a:cubicBezTo>
                    <a:pt x="19348" y="16513"/>
                    <a:pt x="23384" y="12110"/>
                    <a:pt x="24485" y="11509"/>
                  </a:cubicBezTo>
                  <a:cubicBezTo>
                    <a:pt x="25553" y="10942"/>
                    <a:pt x="26153" y="8607"/>
                    <a:pt x="26153" y="7473"/>
                  </a:cubicBezTo>
                  <a:cubicBezTo>
                    <a:pt x="26153" y="6339"/>
                    <a:pt x="22517" y="2336"/>
                    <a:pt x="21683" y="2036"/>
                  </a:cubicBezTo>
                  <a:lnTo>
                    <a:pt x="18214"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42;p32">
              <a:extLst>
                <a:ext uri="{FF2B5EF4-FFF2-40B4-BE49-F238E27FC236}">
                  <a16:creationId xmlns:a16="http://schemas.microsoft.com/office/drawing/2014/main" id="{BF5A5686-FE33-EEAD-4060-268C9633257A}"/>
                </a:ext>
              </a:extLst>
            </p:cNvPr>
            <p:cNvSpPr/>
            <p:nvPr/>
          </p:nvSpPr>
          <p:spPr>
            <a:xfrm>
              <a:off x="3090700" y="2460525"/>
              <a:ext cx="653825" cy="490400"/>
            </a:xfrm>
            <a:custGeom>
              <a:avLst/>
              <a:gdLst/>
              <a:ahLst/>
              <a:cxnLst/>
              <a:rect l="l" t="t" r="r" b="b"/>
              <a:pathLst>
                <a:path w="26153" h="19616" fill="none" extrusionOk="0">
                  <a:moveTo>
                    <a:pt x="18214" y="1"/>
                  </a:moveTo>
                  <a:cubicBezTo>
                    <a:pt x="18214" y="1"/>
                    <a:pt x="14478" y="968"/>
                    <a:pt x="12910" y="1802"/>
                  </a:cubicBezTo>
                  <a:cubicBezTo>
                    <a:pt x="11376" y="2636"/>
                    <a:pt x="5305" y="3470"/>
                    <a:pt x="4704" y="3770"/>
                  </a:cubicBezTo>
                  <a:cubicBezTo>
                    <a:pt x="4137" y="4037"/>
                    <a:pt x="868" y="4604"/>
                    <a:pt x="868" y="4604"/>
                  </a:cubicBezTo>
                  <a:cubicBezTo>
                    <a:pt x="868" y="4604"/>
                    <a:pt x="2503" y="7940"/>
                    <a:pt x="1669" y="10542"/>
                  </a:cubicBezTo>
                  <a:cubicBezTo>
                    <a:pt x="835" y="13177"/>
                    <a:pt x="1" y="17647"/>
                    <a:pt x="1" y="17647"/>
                  </a:cubicBezTo>
                  <a:cubicBezTo>
                    <a:pt x="1" y="17647"/>
                    <a:pt x="7073" y="19615"/>
                    <a:pt x="13210" y="18047"/>
                  </a:cubicBezTo>
                  <a:cubicBezTo>
                    <a:pt x="19348" y="16513"/>
                    <a:pt x="23384" y="12110"/>
                    <a:pt x="24485" y="11509"/>
                  </a:cubicBezTo>
                  <a:cubicBezTo>
                    <a:pt x="25553" y="10942"/>
                    <a:pt x="26153" y="8607"/>
                    <a:pt x="26153" y="7473"/>
                  </a:cubicBezTo>
                  <a:cubicBezTo>
                    <a:pt x="26153" y="6339"/>
                    <a:pt x="22517" y="2336"/>
                    <a:pt x="21683" y="20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43;p32">
              <a:extLst>
                <a:ext uri="{FF2B5EF4-FFF2-40B4-BE49-F238E27FC236}">
                  <a16:creationId xmlns:a16="http://schemas.microsoft.com/office/drawing/2014/main" id="{C55CBDC3-37E9-F005-7772-A97E3CAE1DF6}"/>
                </a:ext>
              </a:extLst>
            </p:cNvPr>
            <p:cNvSpPr/>
            <p:nvPr/>
          </p:nvSpPr>
          <p:spPr>
            <a:xfrm>
              <a:off x="2319325" y="981300"/>
              <a:ext cx="642150" cy="900625"/>
            </a:xfrm>
            <a:custGeom>
              <a:avLst/>
              <a:gdLst/>
              <a:ahLst/>
              <a:cxnLst/>
              <a:rect l="l" t="t" r="r" b="b"/>
              <a:pathLst>
                <a:path w="25686" h="36025" extrusionOk="0">
                  <a:moveTo>
                    <a:pt x="12739" y="0"/>
                  </a:moveTo>
                  <a:cubicBezTo>
                    <a:pt x="10485" y="0"/>
                    <a:pt x="9174" y="595"/>
                    <a:pt x="9174" y="595"/>
                  </a:cubicBezTo>
                  <a:cubicBezTo>
                    <a:pt x="9174" y="595"/>
                    <a:pt x="5138" y="1829"/>
                    <a:pt x="2803" y="4064"/>
                  </a:cubicBezTo>
                  <a:cubicBezTo>
                    <a:pt x="468" y="6265"/>
                    <a:pt x="401" y="14905"/>
                    <a:pt x="401" y="16006"/>
                  </a:cubicBezTo>
                  <a:cubicBezTo>
                    <a:pt x="401" y="17140"/>
                    <a:pt x="1" y="23811"/>
                    <a:pt x="301" y="25746"/>
                  </a:cubicBezTo>
                  <a:cubicBezTo>
                    <a:pt x="568" y="27647"/>
                    <a:pt x="6138" y="35853"/>
                    <a:pt x="9874" y="36020"/>
                  </a:cubicBezTo>
                  <a:cubicBezTo>
                    <a:pt x="9943" y="36023"/>
                    <a:pt x="10013" y="36025"/>
                    <a:pt x="10083" y="36025"/>
                  </a:cubicBezTo>
                  <a:cubicBezTo>
                    <a:pt x="13855" y="36025"/>
                    <a:pt x="19498" y="31691"/>
                    <a:pt x="20415" y="30316"/>
                  </a:cubicBezTo>
                  <a:cubicBezTo>
                    <a:pt x="21583" y="28648"/>
                    <a:pt x="22650" y="26914"/>
                    <a:pt x="23484" y="25012"/>
                  </a:cubicBezTo>
                  <a:cubicBezTo>
                    <a:pt x="24018" y="23645"/>
                    <a:pt x="24718" y="18641"/>
                    <a:pt x="24852" y="17107"/>
                  </a:cubicBezTo>
                  <a:cubicBezTo>
                    <a:pt x="24918" y="15806"/>
                    <a:pt x="24918" y="14505"/>
                    <a:pt x="24852" y="13237"/>
                  </a:cubicBezTo>
                  <a:cubicBezTo>
                    <a:pt x="24852" y="13237"/>
                    <a:pt x="25686" y="9168"/>
                    <a:pt x="24151" y="6566"/>
                  </a:cubicBezTo>
                  <a:cubicBezTo>
                    <a:pt x="22583" y="3930"/>
                    <a:pt x="18314" y="728"/>
                    <a:pt x="14811" y="161"/>
                  </a:cubicBezTo>
                  <a:cubicBezTo>
                    <a:pt x="14054" y="46"/>
                    <a:pt x="13361" y="0"/>
                    <a:pt x="12739" y="0"/>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44;p32">
              <a:extLst>
                <a:ext uri="{FF2B5EF4-FFF2-40B4-BE49-F238E27FC236}">
                  <a16:creationId xmlns:a16="http://schemas.microsoft.com/office/drawing/2014/main" id="{8B6A6965-ABF0-704E-DCC0-E6CDDA65C919}"/>
                </a:ext>
              </a:extLst>
            </p:cNvPr>
            <p:cNvSpPr/>
            <p:nvPr/>
          </p:nvSpPr>
          <p:spPr>
            <a:xfrm>
              <a:off x="2322675" y="1264625"/>
              <a:ext cx="536075" cy="346275"/>
            </a:xfrm>
            <a:custGeom>
              <a:avLst/>
              <a:gdLst/>
              <a:ahLst/>
              <a:cxnLst/>
              <a:rect l="l" t="t" r="r" b="b"/>
              <a:pathLst>
                <a:path w="21443" h="13851" extrusionOk="0">
                  <a:moveTo>
                    <a:pt x="9993" y="0"/>
                  </a:moveTo>
                  <a:cubicBezTo>
                    <a:pt x="9898" y="0"/>
                    <a:pt x="9802" y="1"/>
                    <a:pt x="9707" y="3"/>
                  </a:cubicBezTo>
                  <a:cubicBezTo>
                    <a:pt x="3169" y="136"/>
                    <a:pt x="234" y="2638"/>
                    <a:pt x="234" y="2638"/>
                  </a:cubicBezTo>
                  <a:cubicBezTo>
                    <a:pt x="234" y="2638"/>
                    <a:pt x="0" y="7541"/>
                    <a:pt x="100" y="8509"/>
                  </a:cubicBezTo>
                  <a:cubicBezTo>
                    <a:pt x="234" y="9476"/>
                    <a:pt x="1768" y="12678"/>
                    <a:pt x="4703" y="13512"/>
                  </a:cubicBezTo>
                  <a:cubicBezTo>
                    <a:pt x="5524" y="13748"/>
                    <a:pt x="6659" y="13851"/>
                    <a:pt x="7935" y="13851"/>
                  </a:cubicBezTo>
                  <a:cubicBezTo>
                    <a:pt x="11172" y="13851"/>
                    <a:pt x="15312" y="13192"/>
                    <a:pt x="17513" y="12378"/>
                  </a:cubicBezTo>
                  <a:cubicBezTo>
                    <a:pt x="20548" y="11277"/>
                    <a:pt x="20982" y="10444"/>
                    <a:pt x="21249" y="6674"/>
                  </a:cubicBezTo>
                  <a:cubicBezTo>
                    <a:pt x="21443" y="3957"/>
                    <a:pt x="20984" y="3587"/>
                    <a:pt x="20719" y="3587"/>
                  </a:cubicBezTo>
                  <a:cubicBezTo>
                    <a:pt x="20620" y="3587"/>
                    <a:pt x="20548" y="3639"/>
                    <a:pt x="20548" y="3639"/>
                  </a:cubicBezTo>
                  <a:cubicBezTo>
                    <a:pt x="17522" y="1296"/>
                    <a:pt x="13797" y="0"/>
                    <a:pt x="9993" y="0"/>
                  </a:cubicBezTo>
                  <a:close/>
                </a:path>
              </a:pathLst>
            </a:custGeom>
            <a:solidFill>
              <a:schemeClr val="accen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45;p32">
              <a:extLst>
                <a:ext uri="{FF2B5EF4-FFF2-40B4-BE49-F238E27FC236}">
                  <a16:creationId xmlns:a16="http://schemas.microsoft.com/office/drawing/2014/main" id="{AABFE77F-BC8A-47E8-5C54-2B41CAFEAFF7}"/>
                </a:ext>
              </a:extLst>
            </p:cNvPr>
            <p:cNvSpPr/>
            <p:nvPr/>
          </p:nvSpPr>
          <p:spPr>
            <a:xfrm>
              <a:off x="2325175" y="1287650"/>
              <a:ext cx="635400" cy="254750"/>
            </a:xfrm>
            <a:custGeom>
              <a:avLst/>
              <a:gdLst/>
              <a:ahLst/>
              <a:cxnLst/>
              <a:rect l="l" t="t" r="r" b="b"/>
              <a:pathLst>
                <a:path w="25416" h="10190" extrusionOk="0">
                  <a:moveTo>
                    <a:pt x="24903" y="0"/>
                  </a:moveTo>
                  <a:cubicBezTo>
                    <a:pt x="24868" y="0"/>
                    <a:pt x="24829" y="5"/>
                    <a:pt x="24784" y="16"/>
                  </a:cubicBezTo>
                  <a:cubicBezTo>
                    <a:pt x="24084" y="183"/>
                    <a:pt x="18613" y="2151"/>
                    <a:pt x="11809" y="2417"/>
                  </a:cubicBezTo>
                  <a:cubicBezTo>
                    <a:pt x="11407" y="2434"/>
                    <a:pt x="11005" y="2443"/>
                    <a:pt x="10604" y="2443"/>
                  </a:cubicBezTo>
                  <a:cubicBezTo>
                    <a:pt x="7011" y="2443"/>
                    <a:pt x="3464" y="1773"/>
                    <a:pt x="134" y="483"/>
                  </a:cubicBezTo>
                  <a:cubicBezTo>
                    <a:pt x="0" y="1016"/>
                    <a:pt x="100" y="3818"/>
                    <a:pt x="100" y="3818"/>
                  </a:cubicBezTo>
                  <a:cubicBezTo>
                    <a:pt x="100" y="3818"/>
                    <a:pt x="400" y="6854"/>
                    <a:pt x="1234" y="7988"/>
                  </a:cubicBezTo>
                  <a:cubicBezTo>
                    <a:pt x="2068" y="9089"/>
                    <a:pt x="4103" y="9523"/>
                    <a:pt x="5938" y="9656"/>
                  </a:cubicBezTo>
                  <a:cubicBezTo>
                    <a:pt x="6047" y="9662"/>
                    <a:pt x="6153" y="9665"/>
                    <a:pt x="6253" y="9665"/>
                  </a:cubicBezTo>
                  <a:cubicBezTo>
                    <a:pt x="7836" y="9665"/>
                    <a:pt x="8332" y="8953"/>
                    <a:pt x="8740" y="8388"/>
                  </a:cubicBezTo>
                  <a:cubicBezTo>
                    <a:pt x="8984" y="8042"/>
                    <a:pt x="9490" y="7857"/>
                    <a:pt x="9946" y="7857"/>
                  </a:cubicBezTo>
                  <a:cubicBezTo>
                    <a:pt x="10236" y="7857"/>
                    <a:pt x="10506" y="7932"/>
                    <a:pt x="10674" y="8088"/>
                  </a:cubicBezTo>
                  <a:cubicBezTo>
                    <a:pt x="11809" y="9056"/>
                    <a:pt x="13610" y="10190"/>
                    <a:pt x="15545" y="10190"/>
                  </a:cubicBezTo>
                  <a:cubicBezTo>
                    <a:pt x="17513" y="10190"/>
                    <a:pt x="19314" y="9356"/>
                    <a:pt x="20148" y="8088"/>
                  </a:cubicBezTo>
                  <a:cubicBezTo>
                    <a:pt x="20982" y="6854"/>
                    <a:pt x="20982" y="3085"/>
                    <a:pt x="20982" y="3085"/>
                  </a:cubicBezTo>
                  <a:lnTo>
                    <a:pt x="24918" y="1083"/>
                  </a:lnTo>
                  <a:cubicBezTo>
                    <a:pt x="24918" y="1083"/>
                    <a:pt x="25415" y="0"/>
                    <a:pt x="24903" y="0"/>
                  </a:cubicBezTo>
                  <a:close/>
                </a:path>
              </a:pathLst>
            </a:custGeom>
            <a:solidFill>
              <a:schemeClr val="accen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46;p32">
              <a:extLst>
                <a:ext uri="{FF2B5EF4-FFF2-40B4-BE49-F238E27FC236}">
                  <a16:creationId xmlns:a16="http://schemas.microsoft.com/office/drawing/2014/main" id="{16FC0F59-0060-27F7-0366-CA9871B580B5}"/>
                </a:ext>
              </a:extLst>
            </p:cNvPr>
            <p:cNvSpPr/>
            <p:nvPr/>
          </p:nvSpPr>
          <p:spPr>
            <a:xfrm>
              <a:off x="2413525" y="1656625"/>
              <a:ext cx="460400" cy="283325"/>
            </a:xfrm>
            <a:custGeom>
              <a:avLst/>
              <a:gdLst/>
              <a:ahLst/>
              <a:cxnLst/>
              <a:rect l="l" t="t" r="r" b="b"/>
              <a:pathLst>
                <a:path w="18416" h="11333" extrusionOk="0">
                  <a:moveTo>
                    <a:pt x="17781" y="1"/>
                  </a:moveTo>
                  <a:lnTo>
                    <a:pt x="17781" y="1"/>
                  </a:lnTo>
                  <a:cubicBezTo>
                    <a:pt x="17781" y="1"/>
                    <a:pt x="3850" y="4332"/>
                    <a:pt x="1127" y="4332"/>
                  </a:cubicBezTo>
                  <a:cubicBezTo>
                    <a:pt x="943" y="4332"/>
                    <a:pt x="810" y="4313"/>
                    <a:pt x="736" y="4270"/>
                  </a:cubicBezTo>
                  <a:cubicBezTo>
                    <a:pt x="629" y="4209"/>
                    <a:pt x="552" y="4181"/>
                    <a:pt x="502" y="4181"/>
                  </a:cubicBezTo>
                  <a:cubicBezTo>
                    <a:pt x="0" y="4181"/>
                    <a:pt x="2037" y="6906"/>
                    <a:pt x="2037" y="6906"/>
                  </a:cubicBezTo>
                  <a:cubicBezTo>
                    <a:pt x="2437" y="8073"/>
                    <a:pt x="3204" y="9040"/>
                    <a:pt x="4138" y="9841"/>
                  </a:cubicBezTo>
                  <a:cubicBezTo>
                    <a:pt x="5353" y="10808"/>
                    <a:pt x="6218" y="11333"/>
                    <a:pt x="7322" y="11333"/>
                  </a:cubicBezTo>
                  <a:cubicBezTo>
                    <a:pt x="7703" y="11333"/>
                    <a:pt x="8113" y="11270"/>
                    <a:pt x="8575" y="11142"/>
                  </a:cubicBezTo>
                  <a:cubicBezTo>
                    <a:pt x="10297" y="10663"/>
                    <a:pt x="15619" y="7989"/>
                    <a:pt x="14361" y="7989"/>
                  </a:cubicBezTo>
                  <a:cubicBezTo>
                    <a:pt x="14303" y="7989"/>
                    <a:pt x="14232" y="7995"/>
                    <a:pt x="14145" y="8006"/>
                  </a:cubicBezTo>
                  <a:cubicBezTo>
                    <a:pt x="12978" y="8206"/>
                    <a:pt x="11810" y="8473"/>
                    <a:pt x="10743" y="8840"/>
                  </a:cubicBezTo>
                  <a:cubicBezTo>
                    <a:pt x="10743" y="8840"/>
                    <a:pt x="14312" y="6906"/>
                    <a:pt x="16614" y="4771"/>
                  </a:cubicBezTo>
                  <a:cubicBezTo>
                    <a:pt x="17948" y="3536"/>
                    <a:pt x="18415" y="1668"/>
                    <a:pt x="1778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47;p32">
              <a:extLst>
                <a:ext uri="{FF2B5EF4-FFF2-40B4-BE49-F238E27FC236}">
                  <a16:creationId xmlns:a16="http://schemas.microsoft.com/office/drawing/2014/main" id="{61566821-5DFE-D48A-4896-9E7A9CC6B1E4}"/>
                </a:ext>
              </a:extLst>
            </p:cNvPr>
            <p:cNvSpPr/>
            <p:nvPr/>
          </p:nvSpPr>
          <p:spPr>
            <a:xfrm>
              <a:off x="2321000" y="1370600"/>
              <a:ext cx="621300" cy="511325"/>
            </a:xfrm>
            <a:custGeom>
              <a:avLst/>
              <a:gdLst/>
              <a:ahLst/>
              <a:cxnLst/>
              <a:rect l="l" t="t" r="r" b="b"/>
              <a:pathLst>
                <a:path w="24852" h="20453" extrusionOk="0">
                  <a:moveTo>
                    <a:pt x="24851" y="0"/>
                  </a:moveTo>
                  <a:lnTo>
                    <a:pt x="24851" y="0"/>
                  </a:lnTo>
                  <a:cubicBezTo>
                    <a:pt x="24484" y="434"/>
                    <a:pt x="22850" y="2402"/>
                    <a:pt x="22016" y="3369"/>
                  </a:cubicBezTo>
                  <a:cubicBezTo>
                    <a:pt x="21144" y="4392"/>
                    <a:pt x="19242" y="5929"/>
                    <a:pt x="12474" y="5929"/>
                  </a:cubicBezTo>
                  <a:cubicBezTo>
                    <a:pt x="11734" y="5929"/>
                    <a:pt x="10936" y="5910"/>
                    <a:pt x="10074" y="5871"/>
                  </a:cubicBezTo>
                  <a:cubicBezTo>
                    <a:pt x="1301" y="5437"/>
                    <a:pt x="167" y="4203"/>
                    <a:pt x="167" y="4203"/>
                  </a:cubicBezTo>
                  <a:cubicBezTo>
                    <a:pt x="100" y="6438"/>
                    <a:pt x="0" y="9073"/>
                    <a:pt x="167" y="10174"/>
                  </a:cubicBezTo>
                  <a:cubicBezTo>
                    <a:pt x="467" y="12109"/>
                    <a:pt x="6005" y="20281"/>
                    <a:pt x="9774" y="20448"/>
                  </a:cubicBezTo>
                  <a:cubicBezTo>
                    <a:pt x="9842" y="20451"/>
                    <a:pt x="9911" y="20453"/>
                    <a:pt x="9981" y="20453"/>
                  </a:cubicBezTo>
                  <a:cubicBezTo>
                    <a:pt x="13722" y="20453"/>
                    <a:pt x="19365" y="16119"/>
                    <a:pt x="20315" y="14744"/>
                  </a:cubicBezTo>
                  <a:cubicBezTo>
                    <a:pt x="21482" y="13076"/>
                    <a:pt x="22516" y="11342"/>
                    <a:pt x="23350" y="9440"/>
                  </a:cubicBezTo>
                  <a:lnTo>
                    <a:pt x="23350" y="9440"/>
                  </a:lnTo>
                  <a:lnTo>
                    <a:pt x="22250" y="11108"/>
                  </a:lnTo>
                  <a:lnTo>
                    <a:pt x="22650" y="4337"/>
                  </a:lnTo>
                  <a:lnTo>
                    <a:pt x="24818" y="1568"/>
                  </a:lnTo>
                  <a:cubicBezTo>
                    <a:pt x="24851" y="1101"/>
                    <a:pt x="24851" y="534"/>
                    <a:pt x="24851" y="0"/>
                  </a:cubicBezTo>
                  <a:close/>
                </a:path>
              </a:pathLst>
            </a:custGeom>
            <a:solidFill>
              <a:schemeClr val="l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48;p32">
              <a:extLst>
                <a:ext uri="{FF2B5EF4-FFF2-40B4-BE49-F238E27FC236}">
                  <a16:creationId xmlns:a16="http://schemas.microsoft.com/office/drawing/2014/main" id="{68FAEA96-4DD2-00E6-EC35-B244CAFF90C6}"/>
                </a:ext>
              </a:extLst>
            </p:cNvPr>
            <p:cNvSpPr/>
            <p:nvPr/>
          </p:nvSpPr>
          <p:spPr>
            <a:xfrm>
              <a:off x="2410225" y="1364750"/>
              <a:ext cx="127625" cy="52575"/>
            </a:xfrm>
            <a:custGeom>
              <a:avLst/>
              <a:gdLst/>
              <a:ahLst/>
              <a:cxnLst/>
              <a:rect l="l" t="t" r="r" b="b"/>
              <a:pathLst>
                <a:path w="5105" h="2103" fill="none" extrusionOk="0">
                  <a:moveTo>
                    <a:pt x="5104" y="2102"/>
                  </a:moveTo>
                  <a:cubicBezTo>
                    <a:pt x="5104" y="2102"/>
                    <a:pt x="3436" y="1"/>
                    <a:pt x="1" y="56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49;p32">
              <a:extLst>
                <a:ext uri="{FF2B5EF4-FFF2-40B4-BE49-F238E27FC236}">
                  <a16:creationId xmlns:a16="http://schemas.microsoft.com/office/drawing/2014/main" id="{68CDE748-8727-51FB-F942-353F6DD8E7D6}"/>
                </a:ext>
              </a:extLst>
            </p:cNvPr>
            <p:cNvSpPr/>
            <p:nvPr/>
          </p:nvSpPr>
          <p:spPr>
            <a:xfrm>
              <a:off x="2645400" y="1385600"/>
              <a:ext cx="149300" cy="31725"/>
            </a:xfrm>
            <a:custGeom>
              <a:avLst/>
              <a:gdLst/>
              <a:ahLst/>
              <a:cxnLst/>
              <a:rect l="l" t="t" r="r" b="b"/>
              <a:pathLst>
                <a:path w="5972" h="1269" fill="none" extrusionOk="0">
                  <a:moveTo>
                    <a:pt x="0" y="1268"/>
                  </a:moveTo>
                  <a:cubicBezTo>
                    <a:pt x="0" y="1268"/>
                    <a:pt x="2202" y="1"/>
                    <a:pt x="5971" y="56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50;p32">
              <a:extLst>
                <a:ext uri="{FF2B5EF4-FFF2-40B4-BE49-F238E27FC236}">
                  <a16:creationId xmlns:a16="http://schemas.microsoft.com/office/drawing/2014/main" id="{813BA5FB-C660-96FC-5507-F33286017E47}"/>
                </a:ext>
              </a:extLst>
            </p:cNvPr>
            <p:cNvSpPr/>
            <p:nvPr/>
          </p:nvSpPr>
          <p:spPr>
            <a:xfrm>
              <a:off x="2419400" y="1445650"/>
              <a:ext cx="93425" cy="51725"/>
            </a:xfrm>
            <a:custGeom>
              <a:avLst/>
              <a:gdLst/>
              <a:ahLst/>
              <a:cxnLst/>
              <a:rect l="l" t="t" r="r" b="b"/>
              <a:pathLst>
                <a:path w="3737" h="2069" fill="none" extrusionOk="0">
                  <a:moveTo>
                    <a:pt x="0" y="0"/>
                  </a:moveTo>
                  <a:cubicBezTo>
                    <a:pt x="0" y="0"/>
                    <a:pt x="1235" y="2068"/>
                    <a:pt x="3736" y="834"/>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51;p32">
              <a:extLst>
                <a:ext uri="{FF2B5EF4-FFF2-40B4-BE49-F238E27FC236}">
                  <a16:creationId xmlns:a16="http://schemas.microsoft.com/office/drawing/2014/main" id="{84B5FBC9-B1A8-5A18-C72D-D3040C3BB5BD}"/>
                </a:ext>
              </a:extLst>
            </p:cNvPr>
            <p:cNvSpPr/>
            <p:nvPr/>
          </p:nvSpPr>
          <p:spPr>
            <a:xfrm>
              <a:off x="2658725" y="1469000"/>
              <a:ext cx="118450" cy="55900"/>
            </a:xfrm>
            <a:custGeom>
              <a:avLst/>
              <a:gdLst/>
              <a:ahLst/>
              <a:cxnLst/>
              <a:rect l="l" t="t" r="r" b="b"/>
              <a:pathLst>
                <a:path w="4738" h="2236" fill="none" extrusionOk="0">
                  <a:moveTo>
                    <a:pt x="1" y="0"/>
                  </a:moveTo>
                  <a:cubicBezTo>
                    <a:pt x="1" y="0"/>
                    <a:pt x="1402" y="2235"/>
                    <a:pt x="4738"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52;p32">
              <a:extLst>
                <a:ext uri="{FF2B5EF4-FFF2-40B4-BE49-F238E27FC236}">
                  <a16:creationId xmlns:a16="http://schemas.microsoft.com/office/drawing/2014/main" id="{BF4FA4E1-6057-4585-2CC2-CA5B89CAC535}"/>
                </a:ext>
              </a:extLst>
            </p:cNvPr>
            <p:cNvSpPr/>
            <p:nvPr/>
          </p:nvSpPr>
          <p:spPr>
            <a:xfrm>
              <a:off x="1651350" y="3228575"/>
              <a:ext cx="1989775" cy="25"/>
            </a:xfrm>
            <a:custGeom>
              <a:avLst/>
              <a:gdLst/>
              <a:ahLst/>
              <a:cxnLst/>
              <a:rect l="l" t="t" r="r" b="b"/>
              <a:pathLst>
                <a:path w="79591" h="1" fill="none" extrusionOk="0">
                  <a:moveTo>
                    <a:pt x="1" y="1"/>
                  </a:moveTo>
                  <a:lnTo>
                    <a:pt x="79591" y="1"/>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m3d="http://schemas.microsoft.com/office/drawing/2017/model3d" Requires="am3d">
          <p:graphicFrame>
            <p:nvGraphicFramePr>
              <p:cNvPr id="56" name="3D Model 55" descr="Beating heart">
                <a:extLst>
                  <a:ext uri="{FF2B5EF4-FFF2-40B4-BE49-F238E27FC236}">
                    <a16:creationId xmlns:a16="http://schemas.microsoft.com/office/drawing/2014/main" id="{1609417A-96F1-A773-602A-0B5E3C53AAA2}"/>
                  </a:ext>
                </a:extLst>
              </p:cNvPr>
              <p:cNvGraphicFramePr>
                <a:graphicFrameLocks noChangeAspect="1"/>
              </p:cNvGraphicFramePr>
              <p:nvPr>
                <p:extLst>
                  <p:ext uri="{D42A27DB-BD31-4B8C-83A1-F6EECF244321}">
                    <p14:modId xmlns:p14="http://schemas.microsoft.com/office/powerpoint/2010/main" val="3221221654"/>
                  </p:ext>
                </p:extLst>
              </p:nvPr>
            </p:nvGraphicFramePr>
            <p:xfrm>
              <a:off x="5973093" y="3312560"/>
              <a:ext cx="1422830" cy="1262391"/>
            </p:xfrm>
            <a:graphic>
              <a:graphicData uri="http://schemas.microsoft.com/office/drawing/2017/model3d">
                <am3d:model3d r:embed="rId2">
                  <am3d:spPr>
                    <a:xfrm>
                      <a:off x="0" y="0"/>
                      <a:ext cx="1422830" cy="1262391"/>
                    </a:xfrm>
                    <a:prstGeom prst="rect">
                      <a:avLst/>
                    </a:prstGeom>
                  </am3d:spPr>
                  <am3d:camera>
                    <am3d:pos x="0" y="0" z="64201578"/>
                    <am3d:up dx="0" dy="36000000" dz="0"/>
                    <am3d:lookAt x="0" y="0" z="0"/>
                    <am3d:perspective fov="2700000"/>
                  </am3d:camera>
                  <am3d:trans>
                    <am3d:meterPerModelUnit n="5624546" d="1000000"/>
                    <am3d:preTrans dx="225996" dy="-17636886" dz="3137461"/>
                    <am3d:scale>
                      <am3d:sx n="1000000" d="1000000"/>
                      <am3d:sy n="1000000" d="1000000"/>
                      <am3d:sz n="1000000" d="1000000"/>
                    </am3d:scale>
                    <am3d:rot ax="-10191770" ay="1235932" az="-10584035"/>
                    <am3d:postTrans dx="0" dy="0" dz="0"/>
                  </am3d:trans>
                  <am3d:raster rName="Office3DRenderer" rVer="16.0.8326">
                    <am3d:blip r:embed="rId3"/>
                  </am3d:raster>
                  <am3d:extLst>
                    <a:ext uri="{9A65AA19-BECB-4387-8358-8AD5134E1D82}">
                      <a3danim:embedAnim xmlns:a3danim="http://schemas.microsoft.com/office/drawing/2018/animation/model3d" animId="0">
                        <a3danim:animPr length="1000" count="indefinite"/>
                      </a3danim:embedAnim>
                    </a:ext>
                    <a:ext uri="{E9DE012E-A134-456F-84FE-255F9AAD75C6}">
                      <a3danim:posterFrame xmlns:a3danim="http://schemas.microsoft.com/office/drawing/2018/animation/model3d" animId="0"/>
                    </a:ext>
                  </am3d:extLst>
                  <am3d:objViewport viewportSz="14466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6" name="3D Model 55" descr="Beating heart">
                <a:extLst>
                  <a:ext uri="{FF2B5EF4-FFF2-40B4-BE49-F238E27FC236}">
                    <a16:creationId xmlns:a16="http://schemas.microsoft.com/office/drawing/2014/main" id="{1609417A-96F1-A773-602A-0B5E3C53AAA2}"/>
                  </a:ext>
                </a:extLst>
              </p:cNvPr>
              <p:cNvPicPr>
                <a:picLocks noGrp="1" noRot="1" noChangeAspect="1" noMove="1" noResize="1" noEditPoints="1" noAdjustHandles="1" noChangeArrowheads="1" noChangeShapeType="1" noCrop="1"/>
              </p:cNvPicPr>
              <p:nvPr/>
            </p:nvPicPr>
            <p:blipFill>
              <a:blip r:embed="rId3"/>
              <a:stretch>
                <a:fillRect/>
              </a:stretch>
            </p:blipFill>
            <p:spPr>
              <a:xfrm>
                <a:off x="5973093" y="3312560"/>
                <a:ext cx="1422830" cy="1262391"/>
              </a:xfrm>
              <a:prstGeom prst="rect">
                <a:avLst/>
              </a:prstGeom>
            </p:spPr>
          </p:pic>
        </mc:Fallback>
      </mc:AlternateContent>
      <p:sp>
        <p:nvSpPr>
          <p:cNvPr id="5" name="Google Shape;1502;p32">
            <a:extLst>
              <a:ext uri="{FF2B5EF4-FFF2-40B4-BE49-F238E27FC236}">
                <a16:creationId xmlns:a16="http://schemas.microsoft.com/office/drawing/2014/main" id="{E288585E-5699-32C9-FF48-EB2AADB9C94F}"/>
              </a:ext>
            </a:extLst>
          </p:cNvPr>
          <p:cNvSpPr txBox="1">
            <a:spLocks/>
          </p:cNvSpPr>
          <p:nvPr/>
        </p:nvSpPr>
        <p:spPr>
          <a:xfrm>
            <a:off x="836935" y="3109515"/>
            <a:ext cx="5725915" cy="8901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Work Sans"/>
              <a:buAutoNum type="arabicPeriod"/>
              <a:defRPr sz="1200" b="0" i="0" u="none" strike="noStrike" cap="none">
                <a:solidFill>
                  <a:schemeClr val="lt1"/>
                </a:solidFill>
                <a:latin typeface="Work Sans"/>
                <a:ea typeface="Work Sans"/>
                <a:cs typeface="Work Sans"/>
                <a:sym typeface="Work Sans"/>
              </a:defRPr>
            </a:lvl1pPr>
            <a:lvl2pPr marL="914400" marR="0" lvl="1" indent="-304800" algn="l" rtl="0">
              <a:lnSpc>
                <a:spcPct val="115000"/>
              </a:lnSpc>
              <a:spcBef>
                <a:spcPts val="1600"/>
              </a:spcBef>
              <a:spcAft>
                <a:spcPts val="0"/>
              </a:spcAft>
              <a:buClr>
                <a:schemeClr val="lt1"/>
              </a:buClr>
              <a:buSzPts val="1200"/>
              <a:buFont typeface="Roboto Condensed Light"/>
              <a:buAutoNum type="alphaLcPeriod"/>
              <a:defRPr sz="1400" b="0" i="0" u="none" strike="noStrike" cap="none">
                <a:solidFill>
                  <a:schemeClr val="lt1"/>
                </a:solidFill>
                <a:latin typeface="Work Sans"/>
                <a:ea typeface="Work Sans"/>
                <a:cs typeface="Work Sans"/>
                <a:sym typeface="Work Sans"/>
              </a:defRPr>
            </a:lvl2pPr>
            <a:lvl3pPr marL="1371600" marR="0" lvl="2" indent="-304800" algn="l" rtl="0">
              <a:lnSpc>
                <a:spcPct val="115000"/>
              </a:lnSpc>
              <a:spcBef>
                <a:spcPts val="1600"/>
              </a:spcBef>
              <a:spcAft>
                <a:spcPts val="0"/>
              </a:spcAft>
              <a:buClr>
                <a:schemeClr val="lt1"/>
              </a:buClr>
              <a:buSzPts val="1200"/>
              <a:buFont typeface="Roboto Condensed Light"/>
              <a:buAutoNum type="romanLcPeriod"/>
              <a:defRPr sz="1400" b="0" i="0" u="none" strike="noStrike" cap="none">
                <a:solidFill>
                  <a:schemeClr val="lt1"/>
                </a:solidFill>
                <a:latin typeface="Work Sans"/>
                <a:ea typeface="Work Sans"/>
                <a:cs typeface="Work Sans"/>
                <a:sym typeface="Work Sans"/>
              </a:defRPr>
            </a:lvl3pPr>
            <a:lvl4pPr marL="1828800" marR="0" lvl="3" indent="-304800" algn="l" rtl="0">
              <a:lnSpc>
                <a:spcPct val="115000"/>
              </a:lnSpc>
              <a:spcBef>
                <a:spcPts val="1600"/>
              </a:spcBef>
              <a:spcAft>
                <a:spcPts val="0"/>
              </a:spcAft>
              <a:buClr>
                <a:schemeClr val="lt1"/>
              </a:buClr>
              <a:buSzPts val="1200"/>
              <a:buFont typeface="Roboto Condensed Light"/>
              <a:buAutoNum type="arabicPeriod"/>
              <a:defRPr sz="1400" b="0" i="0" u="none" strike="noStrike" cap="none">
                <a:solidFill>
                  <a:schemeClr val="lt1"/>
                </a:solidFill>
                <a:latin typeface="Work Sans"/>
                <a:ea typeface="Work Sans"/>
                <a:cs typeface="Work Sans"/>
                <a:sym typeface="Work Sans"/>
              </a:defRPr>
            </a:lvl4pPr>
            <a:lvl5pPr marL="2286000" marR="0" lvl="4" indent="-304800" algn="l" rtl="0">
              <a:lnSpc>
                <a:spcPct val="115000"/>
              </a:lnSpc>
              <a:spcBef>
                <a:spcPts val="1600"/>
              </a:spcBef>
              <a:spcAft>
                <a:spcPts val="0"/>
              </a:spcAft>
              <a:buClr>
                <a:schemeClr val="lt1"/>
              </a:buClr>
              <a:buSzPts val="1200"/>
              <a:buFont typeface="Roboto Condensed Light"/>
              <a:buAutoNum type="alphaLcPeriod"/>
              <a:defRPr sz="1400" b="0" i="0" u="none" strike="noStrike" cap="none">
                <a:solidFill>
                  <a:schemeClr val="lt1"/>
                </a:solidFill>
                <a:latin typeface="Work Sans"/>
                <a:ea typeface="Work Sans"/>
                <a:cs typeface="Work Sans"/>
                <a:sym typeface="Work Sans"/>
              </a:defRPr>
            </a:lvl5pPr>
            <a:lvl6pPr marL="2743200" marR="0" lvl="5" indent="-304800" algn="l" rtl="0">
              <a:lnSpc>
                <a:spcPct val="115000"/>
              </a:lnSpc>
              <a:spcBef>
                <a:spcPts val="1600"/>
              </a:spcBef>
              <a:spcAft>
                <a:spcPts val="0"/>
              </a:spcAft>
              <a:buClr>
                <a:schemeClr val="lt1"/>
              </a:buClr>
              <a:buSzPts val="1200"/>
              <a:buFont typeface="Roboto Condensed Light"/>
              <a:buAutoNum type="romanLcPeriod"/>
              <a:defRPr sz="1400" b="0" i="0" u="none" strike="noStrike" cap="none">
                <a:solidFill>
                  <a:schemeClr val="lt1"/>
                </a:solidFill>
                <a:latin typeface="Work Sans"/>
                <a:ea typeface="Work Sans"/>
                <a:cs typeface="Work Sans"/>
                <a:sym typeface="Work Sans"/>
              </a:defRPr>
            </a:lvl6pPr>
            <a:lvl7pPr marL="3200400" marR="0" lvl="6" indent="-304800" algn="l" rtl="0">
              <a:lnSpc>
                <a:spcPct val="115000"/>
              </a:lnSpc>
              <a:spcBef>
                <a:spcPts val="1600"/>
              </a:spcBef>
              <a:spcAft>
                <a:spcPts val="0"/>
              </a:spcAft>
              <a:buClr>
                <a:schemeClr val="lt1"/>
              </a:buClr>
              <a:buSzPts val="1200"/>
              <a:buFont typeface="Roboto Condensed Light"/>
              <a:buAutoNum type="arabicPeriod"/>
              <a:defRPr sz="1400" b="0" i="0" u="none" strike="noStrike" cap="none">
                <a:solidFill>
                  <a:schemeClr val="lt1"/>
                </a:solidFill>
                <a:latin typeface="Work Sans"/>
                <a:ea typeface="Work Sans"/>
                <a:cs typeface="Work Sans"/>
                <a:sym typeface="Work Sans"/>
              </a:defRPr>
            </a:lvl7pPr>
            <a:lvl8pPr marL="3657600" marR="0" lvl="7" indent="-304800" algn="l" rtl="0">
              <a:lnSpc>
                <a:spcPct val="115000"/>
              </a:lnSpc>
              <a:spcBef>
                <a:spcPts val="1600"/>
              </a:spcBef>
              <a:spcAft>
                <a:spcPts val="0"/>
              </a:spcAft>
              <a:buClr>
                <a:schemeClr val="lt1"/>
              </a:buClr>
              <a:buSzPts val="1200"/>
              <a:buFont typeface="Roboto Condensed Light"/>
              <a:buAutoNum type="alphaLcPeriod"/>
              <a:defRPr sz="1400" b="0" i="0" u="none" strike="noStrike" cap="none">
                <a:solidFill>
                  <a:schemeClr val="lt1"/>
                </a:solidFill>
                <a:latin typeface="Work Sans"/>
                <a:ea typeface="Work Sans"/>
                <a:cs typeface="Work Sans"/>
                <a:sym typeface="Work Sans"/>
              </a:defRPr>
            </a:lvl8pPr>
            <a:lvl9pPr marL="4114800" marR="0" lvl="8" indent="-304800" algn="l" rtl="0">
              <a:lnSpc>
                <a:spcPct val="115000"/>
              </a:lnSpc>
              <a:spcBef>
                <a:spcPts val="1600"/>
              </a:spcBef>
              <a:spcAft>
                <a:spcPts val="1600"/>
              </a:spcAft>
              <a:buClr>
                <a:schemeClr val="lt1"/>
              </a:buClr>
              <a:buSzPts val="1200"/>
              <a:buFont typeface="Roboto Condensed Light"/>
              <a:buAutoNum type="romanLcPeriod"/>
              <a:defRPr sz="1400" b="0" i="0" u="none" strike="noStrike" cap="none">
                <a:solidFill>
                  <a:schemeClr val="lt1"/>
                </a:solidFill>
                <a:latin typeface="Work Sans"/>
                <a:ea typeface="Work Sans"/>
                <a:cs typeface="Work Sans"/>
                <a:sym typeface="Work Sans"/>
              </a:defRPr>
            </a:lvl9pPr>
          </a:lstStyle>
          <a:p>
            <a:pPr marL="0" indent="0">
              <a:buNone/>
            </a:pPr>
            <a:r>
              <a:rPr lang="en" sz="1100" dirty="0"/>
              <a:t>Tan Wen Tao Bryan (p2214449)  	   Ryan Yeo (p2214452)</a:t>
            </a:r>
            <a:endParaRPr lang="en-US" sz="1100" dirty="0"/>
          </a:p>
          <a:p>
            <a:pPr marL="0" indent="0">
              <a:buNone/>
            </a:pPr>
            <a:r>
              <a:rPr lang="en" sz="1100" dirty="0"/>
              <a:t>Ethan Jedidiah Pang Kin Fong(p2214241)     Zachary Leong (p2201861)</a:t>
            </a:r>
          </a:p>
        </p:txBody>
      </p:sp>
    </p:spTree>
    <p:extLst>
      <p:ext uri="{BB962C8B-B14F-4D97-AF65-F5344CB8AC3E}">
        <p14:creationId xmlns:p14="http://schemas.microsoft.com/office/powerpoint/2010/main" val="89194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1000" fill="hold"/>
                                        <p:tgtEl>
                                          <p:spTgt spid="56"/>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pic>
        <p:nvPicPr>
          <p:cNvPr id="11" name="Picture 10">
            <a:extLst>
              <a:ext uri="{FF2B5EF4-FFF2-40B4-BE49-F238E27FC236}">
                <a16:creationId xmlns:a16="http://schemas.microsoft.com/office/drawing/2014/main" id="{E6EEE769-DB32-C10F-8D41-E9632D3EDDA8}"/>
              </a:ext>
            </a:extLst>
          </p:cNvPr>
          <p:cNvPicPr>
            <a:picLocks noChangeAspect="1"/>
          </p:cNvPicPr>
          <p:nvPr/>
        </p:nvPicPr>
        <p:blipFill>
          <a:blip r:embed="rId3"/>
          <a:srcRect/>
          <a:stretch/>
        </p:blipFill>
        <p:spPr>
          <a:xfrm>
            <a:off x="4482550" y="1377859"/>
            <a:ext cx="4358638" cy="2451733"/>
          </a:xfrm>
          <a:prstGeom prst="rect">
            <a:avLst/>
          </a:prstGeom>
        </p:spPr>
      </p:pic>
      <p:pic>
        <p:nvPicPr>
          <p:cNvPr id="9" name="Picture 8">
            <a:extLst>
              <a:ext uri="{FF2B5EF4-FFF2-40B4-BE49-F238E27FC236}">
                <a16:creationId xmlns:a16="http://schemas.microsoft.com/office/drawing/2014/main" id="{26543DB4-1D4C-7110-DC8D-D016F9EF2EBC}"/>
              </a:ext>
            </a:extLst>
          </p:cNvPr>
          <p:cNvPicPr>
            <a:picLocks noChangeAspect="1"/>
          </p:cNvPicPr>
          <p:nvPr/>
        </p:nvPicPr>
        <p:blipFill>
          <a:blip r:embed="rId4"/>
          <a:srcRect/>
          <a:stretch/>
        </p:blipFill>
        <p:spPr>
          <a:xfrm>
            <a:off x="4487733" y="1375697"/>
            <a:ext cx="4358638" cy="2451733"/>
          </a:xfrm>
          <a:prstGeom prst="rect">
            <a:avLst/>
          </a:prstGeom>
        </p:spPr>
      </p:pic>
      <p:pic>
        <p:nvPicPr>
          <p:cNvPr id="13" name="Picture 12">
            <a:extLst>
              <a:ext uri="{FF2B5EF4-FFF2-40B4-BE49-F238E27FC236}">
                <a16:creationId xmlns:a16="http://schemas.microsoft.com/office/drawing/2014/main" id="{30B67BD9-BA1B-F38F-0A33-96F677E68E0A}"/>
              </a:ext>
            </a:extLst>
          </p:cNvPr>
          <p:cNvPicPr>
            <a:picLocks noChangeAspect="1"/>
          </p:cNvPicPr>
          <p:nvPr/>
        </p:nvPicPr>
        <p:blipFill>
          <a:blip r:embed="rId5"/>
          <a:srcRect/>
          <a:stretch/>
        </p:blipFill>
        <p:spPr>
          <a:xfrm>
            <a:off x="4487459" y="1378682"/>
            <a:ext cx="4358640" cy="2451735"/>
          </a:xfrm>
          <a:prstGeom prst="rect">
            <a:avLst/>
          </a:prstGeom>
        </p:spPr>
      </p:pic>
      <p:sp>
        <p:nvSpPr>
          <p:cNvPr id="1907" name="Google Shape;1907;p43"/>
          <p:cNvSpPr txBox="1">
            <a:spLocks noGrp="1"/>
          </p:cNvSpPr>
          <p:nvPr>
            <p:ph type="title"/>
          </p:nvPr>
        </p:nvSpPr>
        <p:spPr>
          <a:xfrm>
            <a:off x="266700" y="303150"/>
            <a:ext cx="8595360" cy="787200"/>
          </a:xfrm>
          <a:prstGeom prst="rect">
            <a:avLst/>
          </a:prstGeom>
        </p:spPr>
        <p:txBody>
          <a:bodyPr spcFirstLastPara="1" wrap="square" lIns="411475" tIns="91425" rIns="91425" bIns="45700" anchor="ctr" anchorCtr="0">
            <a:noAutofit/>
          </a:bodyPr>
          <a:lstStyle/>
          <a:p>
            <a:pPr marL="0" lvl="0" indent="0" rtl="0">
              <a:spcBef>
                <a:spcPts val="0"/>
              </a:spcBef>
              <a:spcAft>
                <a:spcPts val="0"/>
              </a:spcAft>
              <a:buNone/>
            </a:pPr>
            <a:r>
              <a:rPr lang="en-SG" sz="2400">
                <a:highlight>
                  <a:srgbClr val="C0C0C0"/>
                </a:highlight>
              </a:rPr>
              <a:t>Both Ends of Stringency Index Have Lower Cases</a:t>
            </a:r>
          </a:p>
        </p:txBody>
      </p:sp>
      <p:sp>
        <p:nvSpPr>
          <p:cNvPr id="2" name="Google Shape;1872;p42">
            <a:extLst>
              <a:ext uri="{FF2B5EF4-FFF2-40B4-BE49-F238E27FC236}">
                <a16:creationId xmlns:a16="http://schemas.microsoft.com/office/drawing/2014/main" id="{CCAB4D46-7EF1-0119-6A5D-DC228E5632E8}"/>
              </a:ext>
            </a:extLst>
          </p:cNvPr>
          <p:cNvSpPr/>
          <p:nvPr/>
        </p:nvSpPr>
        <p:spPr>
          <a:xfrm>
            <a:off x="8343902" y="495282"/>
            <a:ext cx="444094" cy="402935"/>
          </a:xfrm>
          <a:custGeom>
            <a:avLst/>
            <a:gdLst/>
            <a:ahLst/>
            <a:cxnLst/>
            <a:rect l="l" t="t" r="r" b="b"/>
            <a:pathLst>
              <a:path w="11574" h="10502" extrusionOk="0">
                <a:moveTo>
                  <a:pt x="4370" y="1560"/>
                </a:moveTo>
                <a:lnTo>
                  <a:pt x="4287" y="2668"/>
                </a:lnTo>
                <a:cubicBezTo>
                  <a:pt x="4287" y="2692"/>
                  <a:pt x="4251" y="2703"/>
                  <a:pt x="4227" y="2703"/>
                </a:cubicBezTo>
                <a:lnTo>
                  <a:pt x="3525" y="2703"/>
                </a:lnTo>
                <a:cubicBezTo>
                  <a:pt x="3489" y="2703"/>
                  <a:pt x="3465" y="2680"/>
                  <a:pt x="3465" y="2668"/>
                </a:cubicBezTo>
                <a:lnTo>
                  <a:pt x="3358" y="1560"/>
                </a:lnTo>
                <a:close/>
                <a:moveTo>
                  <a:pt x="1084" y="3442"/>
                </a:moveTo>
                <a:cubicBezTo>
                  <a:pt x="2048" y="3525"/>
                  <a:pt x="2858" y="4335"/>
                  <a:pt x="2941" y="5311"/>
                </a:cubicBezTo>
                <a:lnTo>
                  <a:pt x="1084" y="5311"/>
                </a:lnTo>
                <a:lnTo>
                  <a:pt x="1084" y="3442"/>
                </a:lnTo>
                <a:close/>
                <a:moveTo>
                  <a:pt x="3989" y="5656"/>
                </a:moveTo>
                <a:lnTo>
                  <a:pt x="3989" y="8264"/>
                </a:lnTo>
                <a:lnTo>
                  <a:pt x="1072" y="8264"/>
                </a:lnTo>
                <a:lnTo>
                  <a:pt x="1072" y="5656"/>
                </a:lnTo>
                <a:close/>
                <a:moveTo>
                  <a:pt x="2370" y="8585"/>
                </a:moveTo>
                <a:lnTo>
                  <a:pt x="2370" y="10192"/>
                </a:lnTo>
                <a:lnTo>
                  <a:pt x="2191" y="10192"/>
                </a:lnTo>
                <a:lnTo>
                  <a:pt x="2191" y="8585"/>
                </a:lnTo>
                <a:close/>
                <a:moveTo>
                  <a:pt x="11026" y="4311"/>
                </a:moveTo>
                <a:cubicBezTo>
                  <a:pt x="11133" y="4311"/>
                  <a:pt x="11216" y="4406"/>
                  <a:pt x="11216" y="4513"/>
                </a:cubicBezTo>
                <a:lnTo>
                  <a:pt x="11240" y="10192"/>
                </a:lnTo>
                <a:lnTo>
                  <a:pt x="10835" y="10192"/>
                </a:lnTo>
                <a:lnTo>
                  <a:pt x="10835" y="4513"/>
                </a:lnTo>
                <a:cubicBezTo>
                  <a:pt x="10835" y="4406"/>
                  <a:pt x="10919" y="4311"/>
                  <a:pt x="11026" y="4311"/>
                </a:cubicBezTo>
                <a:close/>
                <a:moveTo>
                  <a:pt x="2334" y="1"/>
                </a:moveTo>
                <a:cubicBezTo>
                  <a:pt x="2072" y="1"/>
                  <a:pt x="1858" y="227"/>
                  <a:pt x="1858" y="477"/>
                </a:cubicBezTo>
                <a:lnTo>
                  <a:pt x="1858" y="3263"/>
                </a:lnTo>
                <a:cubicBezTo>
                  <a:pt x="1620" y="3156"/>
                  <a:pt x="1358" y="3096"/>
                  <a:pt x="1084" y="3084"/>
                </a:cubicBezTo>
                <a:lnTo>
                  <a:pt x="1084" y="1370"/>
                </a:lnTo>
                <a:cubicBezTo>
                  <a:pt x="1084" y="1072"/>
                  <a:pt x="846" y="834"/>
                  <a:pt x="548" y="834"/>
                </a:cubicBezTo>
                <a:cubicBezTo>
                  <a:pt x="251" y="834"/>
                  <a:pt x="12" y="1072"/>
                  <a:pt x="12" y="1370"/>
                </a:cubicBezTo>
                <a:lnTo>
                  <a:pt x="12" y="4954"/>
                </a:lnTo>
                <a:cubicBezTo>
                  <a:pt x="12" y="5049"/>
                  <a:pt x="84" y="5120"/>
                  <a:pt x="179" y="5120"/>
                </a:cubicBezTo>
                <a:cubicBezTo>
                  <a:pt x="262" y="5120"/>
                  <a:pt x="346" y="5049"/>
                  <a:pt x="346" y="4954"/>
                </a:cubicBezTo>
                <a:lnTo>
                  <a:pt x="346" y="1370"/>
                </a:lnTo>
                <a:cubicBezTo>
                  <a:pt x="346" y="1263"/>
                  <a:pt x="429" y="1179"/>
                  <a:pt x="536" y="1179"/>
                </a:cubicBezTo>
                <a:cubicBezTo>
                  <a:pt x="643" y="1179"/>
                  <a:pt x="727" y="1263"/>
                  <a:pt x="727" y="1370"/>
                </a:cubicBezTo>
                <a:lnTo>
                  <a:pt x="727" y="10133"/>
                </a:lnTo>
                <a:lnTo>
                  <a:pt x="322" y="10133"/>
                </a:lnTo>
                <a:lnTo>
                  <a:pt x="322" y="5775"/>
                </a:lnTo>
                <a:cubicBezTo>
                  <a:pt x="322" y="5680"/>
                  <a:pt x="251" y="5609"/>
                  <a:pt x="167" y="5609"/>
                </a:cubicBezTo>
                <a:cubicBezTo>
                  <a:pt x="72" y="5609"/>
                  <a:pt x="0" y="5680"/>
                  <a:pt x="0" y="5775"/>
                </a:cubicBezTo>
                <a:lnTo>
                  <a:pt x="0" y="10300"/>
                </a:lnTo>
                <a:cubicBezTo>
                  <a:pt x="0" y="10383"/>
                  <a:pt x="72" y="10466"/>
                  <a:pt x="167" y="10466"/>
                </a:cubicBezTo>
                <a:lnTo>
                  <a:pt x="893" y="10466"/>
                </a:lnTo>
                <a:cubicBezTo>
                  <a:pt x="977" y="10466"/>
                  <a:pt x="1060" y="10383"/>
                  <a:pt x="1060" y="10300"/>
                </a:cubicBezTo>
                <a:lnTo>
                  <a:pt x="1060" y="8537"/>
                </a:lnTo>
                <a:lnTo>
                  <a:pt x="1834" y="8537"/>
                </a:lnTo>
                <a:lnTo>
                  <a:pt x="1834" y="10300"/>
                </a:lnTo>
                <a:cubicBezTo>
                  <a:pt x="1834" y="10383"/>
                  <a:pt x="1905" y="10466"/>
                  <a:pt x="1989" y="10466"/>
                </a:cubicBezTo>
                <a:lnTo>
                  <a:pt x="2513" y="10466"/>
                </a:lnTo>
                <a:cubicBezTo>
                  <a:pt x="2596" y="10466"/>
                  <a:pt x="2679" y="10383"/>
                  <a:pt x="2679" y="10300"/>
                </a:cubicBezTo>
                <a:lnTo>
                  <a:pt x="2679" y="8537"/>
                </a:lnTo>
                <a:lnTo>
                  <a:pt x="3965" y="8537"/>
                </a:lnTo>
                <a:lnTo>
                  <a:pt x="3965" y="8954"/>
                </a:lnTo>
                <a:cubicBezTo>
                  <a:pt x="3965" y="9049"/>
                  <a:pt x="4049" y="9121"/>
                  <a:pt x="4132" y="9121"/>
                </a:cubicBezTo>
                <a:lnTo>
                  <a:pt x="7299" y="9121"/>
                </a:lnTo>
                <a:cubicBezTo>
                  <a:pt x="7394" y="9121"/>
                  <a:pt x="7466" y="9049"/>
                  <a:pt x="7466" y="8954"/>
                </a:cubicBezTo>
                <a:cubicBezTo>
                  <a:pt x="7466" y="8871"/>
                  <a:pt x="7394" y="8799"/>
                  <a:pt x="7299" y="8799"/>
                </a:cubicBezTo>
                <a:lnTo>
                  <a:pt x="4311" y="8799"/>
                </a:lnTo>
                <a:lnTo>
                  <a:pt x="4311" y="5168"/>
                </a:lnTo>
                <a:lnTo>
                  <a:pt x="10490" y="5168"/>
                </a:lnTo>
                <a:lnTo>
                  <a:pt x="10490" y="8835"/>
                </a:lnTo>
                <a:lnTo>
                  <a:pt x="8109" y="8835"/>
                </a:lnTo>
                <a:cubicBezTo>
                  <a:pt x="8025" y="8835"/>
                  <a:pt x="7942" y="8918"/>
                  <a:pt x="7942" y="9002"/>
                </a:cubicBezTo>
                <a:cubicBezTo>
                  <a:pt x="7942" y="9097"/>
                  <a:pt x="8025" y="9168"/>
                  <a:pt x="8109" y="9168"/>
                </a:cubicBezTo>
                <a:lnTo>
                  <a:pt x="10490" y="9168"/>
                </a:lnTo>
                <a:lnTo>
                  <a:pt x="10490" y="10347"/>
                </a:lnTo>
                <a:cubicBezTo>
                  <a:pt x="10490" y="10431"/>
                  <a:pt x="10561" y="10502"/>
                  <a:pt x="10657" y="10502"/>
                </a:cubicBezTo>
                <a:lnTo>
                  <a:pt x="11383" y="10502"/>
                </a:lnTo>
                <a:cubicBezTo>
                  <a:pt x="11466" y="10502"/>
                  <a:pt x="11550" y="10431"/>
                  <a:pt x="11550" y="10347"/>
                </a:cubicBezTo>
                <a:lnTo>
                  <a:pt x="11550" y="4477"/>
                </a:lnTo>
                <a:cubicBezTo>
                  <a:pt x="11573" y="4192"/>
                  <a:pt x="11323" y="3954"/>
                  <a:pt x="11026" y="3954"/>
                </a:cubicBezTo>
                <a:cubicBezTo>
                  <a:pt x="10728" y="3954"/>
                  <a:pt x="10490" y="4192"/>
                  <a:pt x="10490" y="4489"/>
                </a:cubicBezTo>
                <a:lnTo>
                  <a:pt x="10490" y="4823"/>
                </a:lnTo>
                <a:lnTo>
                  <a:pt x="4156" y="4823"/>
                </a:lnTo>
                <a:cubicBezTo>
                  <a:pt x="4061" y="4823"/>
                  <a:pt x="3989" y="4894"/>
                  <a:pt x="3989" y="4989"/>
                </a:cubicBezTo>
                <a:lnTo>
                  <a:pt x="3989" y="5311"/>
                </a:lnTo>
                <a:lnTo>
                  <a:pt x="3275" y="5311"/>
                </a:lnTo>
                <a:cubicBezTo>
                  <a:pt x="3227" y="4787"/>
                  <a:pt x="3025" y="4311"/>
                  <a:pt x="2703" y="3930"/>
                </a:cubicBezTo>
                <a:lnTo>
                  <a:pt x="2703" y="882"/>
                </a:lnTo>
                <a:lnTo>
                  <a:pt x="3715" y="882"/>
                </a:lnTo>
                <a:lnTo>
                  <a:pt x="3715" y="1203"/>
                </a:lnTo>
                <a:lnTo>
                  <a:pt x="3203" y="1203"/>
                </a:lnTo>
                <a:cubicBezTo>
                  <a:pt x="3096" y="1203"/>
                  <a:pt x="3025" y="1298"/>
                  <a:pt x="3037" y="1394"/>
                </a:cubicBezTo>
                <a:lnTo>
                  <a:pt x="3156" y="2680"/>
                </a:lnTo>
                <a:cubicBezTo>
                  <a:pt x="3168" y="2882"/>
                  <a:pt x="3346" y="3037"/>
                  <a:pt x="3537" y="3037"/>
                </a:cubicBezTo>
                <a:lnTo>
                  <a:pt x="3715" y="3037"/>
                </a:lnTo>
                <a:lnTo>
                  <a:pt x="3715" y="3989"/>
                </a:lnTo>
                <a:cubicBezTo>
                  <a:pt x="3715" y="4073"/>
                  <a:pt x="3799" y="4156"/>
                  <a:pt x="3882" y="4156"/>
                </a:cubicBezTo>
                <a:cubicBezTo>
                  <a:pt x="3977" y="4156"/>
                  <a:pt x="4049" y="4073"/>
                  <a:pt x="4049" y="3989"/>
                </a:cubicBezTo>
                <a:lnTo>
                  <a:pt x="4049" y="3037"/>
                </a:lnTo>
                <a:lnTo>
                  <a:pt x="4227" y="3037"/>
                </a:lnTo>
                <a:cubicBezTo>
                  <a:pt x="4430" y="3037"/>
                  <a:pt x="4596" y="2882"/>
                  <a:pt x="4608" y="2680"/>
                </a:cubicBezTo>
                <a:lnTo>
                  <a:pt x="4727" y="1394"/>
                </a:lnTo>
                <a:cubicBezTo>
                  <a:pt x="4727" y="1358"/>
                  <a:pt x="4715" y="1310"/>
                  <a:pt x="4692" y="1263"/>
                </a:cubicBezTo>
                <a:cubicBezTo>
                  <a:pt x="4656" y="1239"/>
                  <a:pt x="4608" y="1203"/>
                  <a:pt x="4572" y="1203"/>
                </a:cubicBezTo>
                <a:lnTo>
                  <a:pt x="4049" y="1203"/>
                </a:lnTo>
                <a:lnTo>
                  <a:pt x="4049" y="882"/>
                </a:lnTo>
                <a:lnTo>
                  <a:pt x="4394" y="882"/>
                </a:lnTo>
                <a:cubicBezTo>
                  <a:pt x="4632" y="882"/>
                  <a:pt x="4823" y="679"/>
                  <a:pt x="4823" y="441"/>
                </a:cubicBezTo>
                <a:cubicBezTo>
                  <a:pt x="4823" y="203"/>
                  <a:pt x="4632" y="13"/>
                  <a:pt x="4394" y="13"/>
                </a:cubicBezTo>
                <a:lnTo>
                  <a:pt x="3632" y="13"/>
                </a:lnTo>
                <a:cubicBezTo>
                  <a:pt x="3537" y="13"/>
                  <a:pt x="3465" y="84"/>
                  <a:pt x="3465" y="179"/>
                </a:cubicBezTo>
                <a:cubicBezTo>
                  <a:pt x="3465" y="263"/>
                  <a:pt x="3537" y="346"/>
                  <a:pt x="3632" y="346"/>
                </a:cubicBezTo>
                <a:lnTo>
                  <a:pt x="4394" y="346"/>
                </a:lnTo>
                <a:cubicBezTo>
                  <a:pt x="4430" y="346"/>
                  <a:pt x="4477" y="382"/>
                  <a:pt x="4477" y="429"/>
                </a:cubicBezTo>
                <a:cubicBezTo>
                  <a:pt x="4477" y="477"/>
                  <a:pt x="4430" y="525"/>
                  <a:pt x="4394" y="525"/>
                </a:cubicBezTo>
                <a:lnTo>
                  <a:pt x="2525" y="525"/>
                </a:lnTo>
                <a:cubicBezTo>
                  <a:pt x="2441" y="525"/>
                  <a:pt x="2370" y="596"/>
                  <a:pt x="2370" y="679"/>
                </a:cubicBezTo>
                <a:lnTo>
                  <a:pt x="2370" y="3573"/>
                </a:lnTo>
                <a:cubicBezTo>
                  <a:pt x="2334" y="3561"/>
                  <a:pt x="2191" y="3442"/>
                  <a:pt x="2191" y="3442"/>
                </a:cubicBezTo>
                <a:lnTo>
                  <a:pt x="2191" y="477"/>
                </a:lnTo>
                <a:cubicBezTo>
                  <a:pt x="2191" y="406"/>
                  <a:pt x="2251" y="322"/>
                  <a:pt x="2334" y="322"/>
                </a:cubicBezTo>
                <a:lnTo>
                  <a:pt x="2870" y="322"/>
                </a:lnTo>
                <a:cubicBezTo>
                  <a:pt x="2965" y="322"/>
                  <a:pt x="3037" y="251"/>
                  <a:pt x="3037" y="167"/>
                </a:cubicBezTo>
                <a:cubicBezTo>
                  <a:pt x="3037" y="72"/>
                  <a:pt x="2965" y="1"/>
                  <a:pt x="2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285;p52">
            <a:extLst>
              <a:ext uri="{FF2B5EF4-FFF2-40B4-BE49-F238E27FC236}">
                <a16:creationId xmlns:a16="http://schemas.microsoft.com/office/drawing/2014/main" id="{D84C1AF2-518D-321C-F709-EA98BF854001}"/>
              </a:ext>
            </a:extLst>
          </p:cNvPr>
          <p:cNvSpPr txBox="1"/>
          <p:nvPr/>
        </p:nvSpPr>
        <p:spPr>
          <a:xfrm>
            <a:off x="484616" y="1181100"/>
            <a:ext cx="3853704" cy="3558540"/>
          </a:xfrm>
          <a:prstGeom prst="rect">
            <a:avLst/>
          </a:prstGeom>
          <a:noFill/>
          <a:ln>
            <a:noFill/>
          </a:ln>
        </p:spPr>
        <p:txBody>
          <a:bodyPr spcFirstLastPara="1" wrap="square" lIns="91425" tIns="91425" rIns="91425" bIns="91425" anchor="ctr" anchorCtr="0">
            <a:noAutofit/>
          </a:bodyPr>
          <a:lstStyle/>
          <a:p>
            <a:pPr marL="285750" indent="-285750">
              <a:buFont typeface="Arial" panose="020B0604020202020204" pitchFamily="34" charset="0"/>
              <a:buChar char="•"/>
            </a:pPr>
            <a:r>
              <a:rPr lang="en" sz="1200" dirty="0">
                <a:solidFill>
                  <a:schemeClr val="bg1"/>
                </a:solidFill>
                <a:latin typeface="Work Sans"/>
              </a:rPr>
              <a:t>Countries with stringency index at both ends have a lower number of cases.</a:t>
            </a:r>
          </a:p>
          <a:p>
            <a:pPr marL="285750" indent="-285750">
              <a:buFont typeface="Arial" panose="020B0604020202020204" pitchFamily="34" charset="0"/>
              <a:buChar char="•"/>
            </a:pPr>
            <a:r>
              <a:rPr lang="en" sz="1200" dirty="0">
                <a:solidFill>
                  <a:schemeClr val="bg1"/>
                </a:solidFill>
                <a:latin typeface="Work Sans"/>
              </a:rPr>
              <a:t>Countries have a lower stringency index was due to their lower number of cases while countries with higher stringency index resulted in their lower number of cases. </a:t>
            </a:r>
          </a:p>
          <a:p>
            <a:pPr marL="285750" indent="-285750">
              <a:buFont typeface="Arial" panose="020B0604020202020204" pitchFamily="34" charset="0"/>
              <a:buChar char="•"/>
            </a:pPr>
            <a:r>
              <a:rPr lang="en" sz="1200" dirty="0">
                <a:solidFill>
                  <a:schemeClr val="bg1"/>
                </a:solidFill>
                <a:latin typeface="Work Sans"/>
              </a:rPr>
              <a:t>Higher number of cases are clustered around continents with a moderate stringency index like North America.</a:t>
            </a:r>
          </a:p>
          <a:p>
            <a:pPr marL="285750" indent="-285750">
              <a:buFont typeface="Arial" panose="020B0604020202020204" pitchFamily="34" charset="0"/>
              <a:buChar char="•"/>
            </a:pPr>
            <a:r>
              <a:rPr lang="en" sz="1200" dirty="0">
                <a:solidFill>
                  <a:schemeClr val="bg1"/>
                </a:solidFill>
                <a:latin typeface="Work Sans"/>
              </a:rPr>
              <a:t>2020 and 2021 had more full and partial school closures whereas 2022 had fewer full school closures due to the COVID 19 cases.</a:t>
            </a:r>
          </a:p>
          <a:p>
            <a:pPr marL="285750" indent="-285750">
              <a:buFont typeface="Arial" panose="020B0604020202020204" pitchFamily="34" charset="0"/>
              <a:buChar char="•"/>
            </a:pPr>
            <a:r>
              <a:rPr lang="en" sz="1200" dirty="0">
                <a:solidFill>
                  <a:schemeClr val="bg1"/>
                </a:solidFill>
                <a:latin typeface="Work Sans"/>
              </a:rPr>
              <a:t>North America is the continent with the most school closures.</a:t>
            </a:r>
          </a:p>
        </p:txBody>
      </p:sp>
      <p:pic>
        <p:nvPicPr>
          <p:cNvPr id="5" name="Picture 4" descr="A screenshot of a computer&#10;&#10;Description automatically generated with low confidence">
            <a:extLst>
              <a:ext uri="{FF2B5EF4-FFF2-40B4-BE49-F238E27FC236}">
                <a16:creationId xmlns:a16="http://schemas.microsoft.com/office/drawing/2014/main" id="{8F34452C-A2A2-DA19-6526-56DCED7853E5}"/>
              </a:ext>
            </a:extLst>
          </p:cNvPr>
          <p:cNvPicPr>
            <a:picLocks noChangeAspect="1"/>
          </p:cNvPicPr>
          <p:nvPr/>
        </p:nvPicPr>
        <p:blipFill>
          <a:blip r:embed="rId6"/>
          <a:stretch>
            <a:fillRect/>
          </a:stretch>
        </p:blipFill>
        <p:spPr>
          <a:xfrm>
            <a:off x="4481382" y="1293173"/>
            <a:ext cx="4358639" cy="2549095"/>
          </a:xfrm>
          <a:prstGeom prst="rect">
            <a:avLst/>
          </a:prstGeom>
        </p:spPr>
      </p:pic>
      <p:sp>
        <p:nvSpPr>
          <p:cNvPr id="6" name="Google Shape;1907;p43">
            <a:extLst>
              <a:ext uri="{FF2B5EF4-FFF2-40B4-BE49-F238E27FC236}">
                <a16:creationId xmlns:a16="http://schemas.microsoft.com/office/drawing/2014/main" id="{A106452C-DE68-D3BC-21B5-CC56AEB23189}"/>
              </a:ext>
            </a:extLst>
          </p:cNvPr>
          <p:cNvSpPr txBox="1">
            <a:spLocks/>
          </p:cNvSpPr>
          <p:nvPr/>
        </p:nvSpPr>
        <p:spPr>
          <a:xfrm>
            <a:off x="270344" y="292489"/>
            <a:ext cx="8591716" cy="787200"/>
          </a:xfrm>
          <a:prstGeom prst="rect">
            <a:avLst/>
          </a:prstGeom>
          <a:noFill/>
          <a:ln w="19050" cap="flat" cmpd="sng">
            <a:solidFill>
              <a:schemeClr val="dk1"/>
            </a:solidFill>
            <a:prstDash val="solid"/>
            <a:round/>
            <a:headEnd type="none" w="sm" len="sm"/>
            <a:tailEnd type="none" w="sm" len="sm"/>
          </a:ln>
        </p:spPr>
        <p:txBody>
          <a:bodyPr spcFirstLastPara="1" wrap="square" lIns="411475" tIns="91425"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9pPr>
          </a:lstStyle>
          <a:p>
            <a:r>
              <a:rPr lang="en-SG" sz="2400">
                <a:highlight>
                  <a:srgbClr val="C0C0C0"/>
                </a:highlight>
              </a:rPr>
              <a:t>2020 &amp; 2021 have Highest Full School Closures</a:t>
            </a:r>
          </a:p>
        </p:txBody>
      </p:sp>
      <p:sp>
        <p:nvSpPr>
          <p:cNvPr id="4" name="TextBox 3">
            <a:extLst>
              <a:ext uri="{FF2B5EF4-FFF2-40B4-BE49-F238E27FC236}">
                <a16:creationId xmlns:a16="http://schemas.microsoft.com/office/drawing/2014/main" id="{6B17CE12-1FE7-5EA7-5EF8-DD04306FE8E2}"/>
              </a:ext>
            </a:extLst>
          </p:cNvPr>
          <p:cNvSpPr txBox="1"/>
          <p:nvPr/>
        </p:nvSpPr>
        <p:spPr>
          <a:xfrm>
            <a:off x="4175862" y="2142801"/>
            <a:ext cx="465448" cy="1430385"/>
          </a:xfrm>
          <a:prstGeom prst="rect">
            <a:avLst/>
          </a:prstGeom>
          <a:noFill/>
        </p:spPr>
        <p:txBody>
          <a:bodyPr vert="wordArtVert" wrap="square" rtlCol="0">
            <a:spAutoFit/>
          </a:bodyPr>
          <a:lstStyle/>
          <a:p>
            <a:r>
              <a:rPr lang="en-SG" sz="1600" b="1">
                <a:latin typeface="Work Sans" pitchFamily="2" charset="0"/>
              </a:rPr>
              <a:t>2020</a:t>
            </a:r>
          </a:p>
        </p:txBody>
      </p:sp>
      <p:sp>
        <p:nvSpPr>
          <p:cNvPr id="7" name="TextBox 6">
            <a:extLst>
              <a:ext uri="{FF2B5EF4-FFF2-40B4-BE49-F238E27FC236}">
                <a16:creationId xmlns:a16="http://schemas.microsoft.com/office/drawing/2014/main" id="{2417198B-BD05-54D2-8685-78E6494151E6}"/>
              </a:ext>
            </a:extLst>
          </p:cNvPr>
          <p:cNvSpPr txBox="1"/>
          <p:nvPr/>
        </p:nvSpPr>
        <p:spPr>
          <a:xfrm>
            <a:off x="4177227" y="2142801"/>
            <a:ext cx="465448" cy="1430385"/>
          </a:xfrm>
          <a:prstGeom prst="rect">
            <a:avLst/>
          </a:prstGeom>
          <a:noFill/>
        </p:spPr>
        <p:txBody>
          <a:bodyPr vert="wordArtVert" wrap="square" rtlCol="0">
            <a:spAutoFit/>
          </a:bodyPr>
          <a:lstStyle/>
          <a:p>
            <a:r>
              <a:rPr lang="en-SG" sz="1600" b="1">
                <a:latin typeface="Work Sans" pitchFamily="2" charset="0"/>
              </a:rPr>
              <a:t>2021</a:t>
            </a:r>
          </a:p>
        </p:txBody>
      </p:sp>
      <p:sp>
        <p:nvSpPr>
          <p:cNvPr id="8" name="TextBox 7">
            <a:extLst>
              <a:ext uri="{FF2B5EF4-FFF2-40B4-BE49-F238E27FC236}">
                <a16:creationId xmlns:a16="http://schemas.microsoft.com/office/drawing/2014/main" id="{9C55B699-A1C1-8559-70E9-200236EFE30F}"/>
              </a:ext>
            </a:extLst>
          </p:cNvPr>
          <p:cNvSpPr txBox="1"/>
          <p:nvPr/>
        </p:nvSpPr>
        <p:spPr>
          <a:xfrm>
            <a:off x="4176039" y="2142660"/>
            <a:ext cx="465448" cy="1430385"/>
          </a:xfrm>
          <a:prstGeom prst="rect">
            <a:avLst/>
          </a:prstGeom>
          <a:noFill/>
        </p:spPr>
        <p:txBody>
          <a:bodyPr vert="wordArtVert" wrap="square" rtlCol="0">
            <a:spAutoFit/>
          </a:bodyPr>
          <a:lstStyle/>
          <a:p>
            <a:r>
              <a:rPr lang="en-SG" sz="1600" b="1">
                <a:latin typeface="Work Sans" pitchFamily="2" charset="0"/>
              </a:rPr>
              <a:t>2022</a:t>
            </a:r>
          </a:p>
        </p:txBody>
      </p:sp>
    </p:spTree>
    <p:extLst>
      <p:ext uri="{BB962C8B-B14F-4D97-AF65-F5344CB8AC3E}">
        <p14:creationId xmlns:p14="http://schemas.microsoft.com/office/powerpoint/2010/main" val="251463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22" presetClass="exit" presetSubtype="8" fill="hold" grpId="0" nodeType="withEffect">
                                  <p:stCondLst>
                                    <p:cond delay="0"/>
                                  </p:stCondLst>
                                  <p:childTnLst>
                                    <p:animEffect transition="out" filter="wipe(left)">
                                      <p:cBhvr>
                                        <p:cTn id="12" dur="500"/>
                                        <p:tgtEl>
                                          <p:spTgt spid="1907"/>
                                        </p:tgtEl>
                                      </p:cBhvr>
                                    </p:animEffect>
                                    <p:set>
                                      <p:cBhvr>
                                        <p:cTn id="13" dur="1" fill="hold">
                                          <p:stCondLst>
                                            <p:cond delay="499"/>
                                          </p:stCondLst>
                                        </p:cTn>
                                        <p:tgtEl>
                                          <p:spTgt spid="1907"/>
                                        </p:tgtEl>
                                        <p:attrNameLst>
                                          <p:attrName>style.visibility</p:attrName>
                                        </p:attrNameLst>
                                      </p:cBhvr>
                                      <p:to>
                                        <p:strVal val="hidden"/>
                                      </p:to>
                                    </p:se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4"/>
                                        </p:tgtEl>
                                        <p:attrNameLst>
                                          <p:attrName>style.visibility</p:attrName>
                                        </p:attrNameLst>
                                      </p:cBhvr>
                                      <p:to>
                                        <p:strVal val="hidden"/>
                                      </p:to>
                                    </p:set>
                                  </p:childTnLst>
                                </p:cTn>
                              </p:par>
                              <p:par>
                                <p:cTn id="24" presetID="22" presetClass="entr" presetSubtype="1"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10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7"/>
                                        </p:tgtEl>
                                        <p:attrNameLst>
                                          <p:attrName>style.visibility</p:attrName>
                                        </p:attrNameLst>
                                      </p:cBhvr>
                                      <p:to>
                                        <p:strVal val="hidden"/>
                                      </p:to>
                                    </p:set>
                                  </p:childTnLst>
                                </p:cTn>
                              </p:par>
                              <p:par>
                                <p:cTn id="34" presetID="22" presetClass="entr" presetSubtype="1"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up)">
                                      <p:cBhvr>
                                        <p:cTn id="3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7" grpId="0" animBg="1"/>
      <p:bldP spid="6" grpId="0" animBg="1"/>
      <p:bldP spid="4" grpId="0"/>
      <p:bldP spid="4" grpId="1"/>
      <p:bldP spid="7" grpId="0"/>
      <p:bldP spid="7" grpId="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907" name="Google Shape;1907;p43"/>
          <p:cNvSpPr txBox="1">
            <a:spLocks noGrp="1"/>
          </p:cNvSpPr>
          <p:nvPr>
            <p:ph type="title"/>
          </p:nvPr>
        </p:nvSpPr>
        <p:spPr>
          <a:xfrm>
            <a:off x="251459" y="303150"/>
            <a:ext cx="8650025" cy="787200"/>
          </a:xfrm>
          <a:prstGeom prst="rect">
            <a:avLst/>
          </a:prstGeom>
        </p:spPr>
        <p:txBody>
          <a:bodyPr spcFirstLastPara="1" wrap="square" lIns="411475" tIns="91425" rIns="91425" bIns="45700" anchor="ctr" anchorCtr="0">
            <a:noAutofit/>
          </a:bodyPr>
          <a:lstStyle/>
          <a:p>
            <a:pPr marL="0" lvl="0" indent="0" algn="l" rtl="0">
              <a:spcBef>
                <a:spcPts val="0"/>
              </a:spcBef>
              <a:spcAft>
                <a:spcPts val="0"/>
              </a:spcAft>
              <a:buNone/>
            </a:pPr>
            <a:r>
              <a:rPr lang="en-US" sz="2000" dirty="0">
                <a:highlight>
                  <a:srgbClr val="C0C0C0"/>
                </a:highlight>
              </a:rPr>
              <a:t>2020 and 2021 Have More Extreme Face Mask Regulation</a:t>
            </a:r>
          </a:p>
        </p:txBody>
      </p:sp>
      <p:grpSp>
        <p:nvGrpSpPr>
          <p:cNvPr id="12" name="Google Shape;1874;p42">
            <a:extLst>
              <a:ext uri="{FF2B5EF4-FFF2-40B4-BE49-F238E27FC236}">
                <a16:creationId xmlns:a16="http://schemas.microsoft.com/office/drawing/2014/main" id="{A785AFE4-1833-1221-C11D-B7DD67AE52B2}"/>
              </a:ext>
            </a:extLst>
          </p:cNvPr>
          <p:cNvGrpSpPr/>
          <p:nvPr/>
        </p:nvGrpSpPr>
        <p:grpSpPr>
          <a:xfrm>
            <a:off x="8244400" y="523883"/>
            <a:ext cx="518600" cy="345733"/>
            <a:chOff x="6656812" y="2029388"/>
            <a:chExt cx="368690" cy="245793"/>
          </a:xfrm>
        </p:grpSpPr>
        <p:sp>
          <p:nvSpPr>
            <p:cNvPr id="13" name="Google Shape;1875;p42">
              <a:extLst>
                <a:ext uri="{FF2B5EF4-FFF2-40B4-BE49-F238E27FC236}">
                  <a16:creationId xmlns:a16="http://schemas.microsoft.com/office/drawing/2014/main" id="{436D0595-5984-C339-4F46-BE8176531DDC}"/>
                </a:ext>
              </a:extLst>
            </p:cNvPr>
            <p:cNvSpPr/>
            <p:nvPr/>
          </p:nvSpPr>
          <p:spPr>
            <a:xfrm>
              <a:off x="6915475" y="2164007"/>
              <a:ext cx="73967" cy="73999"/>
            </a:xfrm>
            <a:custGeom>
              <a:avLst/>
              <a:gdLst/>
              <a:ahLst/>
              <a:cxnLst/>
              <a:rect l="l" t="t" r="r" b="b"/>
              <a:pathLst>
                <a:path w="2322" h="2323" extrusionOk="0">
                  <a:moveTo>
                    <a:pt x="1167" y="323"/>
                  </a:moveTo>
                  <a:cubicBezTo>
                    <a:pt x="1631" y="323"/>
                    <a:pt x="2000" y="692"/>
                    <a:pt x="2000" y="1156"/>
                  </a:cubicBezTo>
                  <a:cubicBezTo>
                    <a:pt x="2000" y="1621"/>
                    <a:pt x="1631" y="1990"/>
                    <a:pt x="1167" y="1990"/>
                  </a:cubicBezTo>
                  <a:cubicBezTo>
                    <a:pt x="703" y="1990"/>
                    <a:pt x="334" y="1621"/>
                    <a:pt x="334" y="1156"/>
                  </a:cubicBezTo>
                  <a:cubicBezTo>
                    <a:pt x="334" y="692"/>
                    <a:pt x="703" y="323"/>
                    <a:pt x="1167" y="323"/>
                  </a:cubicBezTo>
                  <a:close/>
                  <a:moveTo>
                    <a:pt x="1126" y="0"/>
                  </a:moveTo>
                  <a:cubicBezTo>
                    <a:pt x="502" y="0"/>
                    <a:pt x="0" y="527"/>
                    <a:pt x="0" y="1156"/>
                  </a:cubicBezTo>
                  <a:cubicBezTo>
                    <a:pt x="0" y="1799"/>
                    <a:pt x="524" y="2323"/>
                    <a:pt x="1167" y="2323"/>
                  </a:cubicBezTo>
                  <a:cubicBezTo>
                    <a:pt x="1810" y="2323"/>
                    <a:pt x="2322" y="1799"/>
                    <a:pt x="2322" y="1156"/>
                  </a:cubicBezTo>
                  <a:cubicBezTo>
                    <a:pt x="2322" y="513"/>
                    <a:pt x="1810" y="1"/>
                    <a:pt x="1167" y="1"/>
                  </a:cubicBezTo>
                  <a:cubicBezTo>
                    <a:pt x="1153" y="1"/>
                    <a:pt x="1139" y="0"/>
                    <a:pt x="1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76;p42">
              <a:extLst>
                <a:ext uri="{FF2B5EF4-FFF2-40B4-BE49-F238E27FC236}">
                  <a16:creationId xmlns:a16="http://schemas.microsoft.com/office/drawing/2014/main" id="{ECB60189-C813-CD97-D02B-16F973752B1E}"/>
                </a:ext>
              </a:extLst>
            </p:cNvPr>
            <p:cNvSpPr/>
            <p:nvPr/>
          </p:nvSpPr>
          <p:spPr>
            <a:xfrm>
              <a:off x="6901427" y="2057070"/>
              <a:ext cx="51605" cy="31154"/>
            </a:xfrm>
            <a:custGeom>
              <a:avLst/>
              <a:gdLst/>
              <a:ahLst/>
              <a:cxnLst/>
              <a:rect l="l" t="t" r="r" b="b"/>
              <a:pathLst>
                <a:path w="1620" h="978" extrusionOk="0">
                  <a:moveTo>
                    <a:pt x="1179" y="346"/>
                  </a:moveTo>
                  <a:cubicBezTo>
                    <a:pt x="1239" y="346"/>
                    <a:pt x="1275" y="394"/>
                    <a:pt x="1275" y="453"/>
                  </a:cubicBezTo>
                  <a:lnTo>
                    <a:pt x="1275" y="525"/>
                  </a:lnTo>
                  <a:cubicBezTo>
                    <a:pt x="1275" y="584"/>
                    <a:pt x="1239" y="632"/>
                    <a:pt x="1179" y="632"/>
                  </a:cubicBezTo>
                  <a:lnTo>
                    <a:pt x="441" y="632"/>
                  </a:lnTo>
                  <a:cubicBezTo>
                    <a:pt x="382" y="632"/>
                    <a:pt x="334" y="584"/>
                    <a:pt x="334" y="525"/>
                  </a:cubicBezTo>
                  <a:lnTo>
                    <a:pt x="334" y="453"/>
                  </a:lnTo>
                  <a:cubicBezTo>
                    <a:pt x="334" y="394"/>
                    <a:pt x="382" y="346"/>
                    <a:pt x="441" y="346"/>
                  </a:cubicBezTo>
                  <a:close/>
                  <a:moveTo>
                    <a:pt x="441" y="1"/>
                  </a:moveTo>
                  <a:cubicBezTo>
                    <a:pt x="203" y="1"/>
                    <a:pt x="1" y="203"/>
                    <a:pt x="1" y="453"/>
                  </a:cubicBezTo>
                  <a:lnTo>
                    <a:pt x="1" y="525"/>
                  </a:lnTo>
                  <a:cubicBezTo>
                    <a:pt x="1" y="763"/>
                    <a:pt x="191" y="977"/>
                    <a:pt x="441" y="977"/>
                  </a:cubicBezTo>
                  <a:lnTo>
                    <a:pt x="1179" y="977"/>
                  </a:lnTo>
                  <a:cubicBezTo>
                    <a:pt x="1418" y="977"/>
                    <a:pt x="1620" y="775"/>
                    <a:pt x="1620" y="525"/>
                  </a:cubicBezTo>
                  <a:lnTo>
                    <a:pt x="1620" y="453"/>
                  </a:lnTo>
                  <a:cubicBezTo>
                    <a:pt x="1620" y="215"/>
                    <a:pt x="1429" y="1"/>
                    <a:pt x="1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77;p42">
              <a:extLst>
                <a:ext uri="{FF2B5EF4-FFF2-40B4-BE49-F238E27FC236}">
                  <a16:creationId xmlns:a16="http://schemas.microsoft.com/office/drawing/2014/main" id="{FEA1654F-C946-F286-ABAE-190CEFCB91D2}"/>
                </a:ext>
              </a:extLst>
            </p:cNvPr>
            <p:cNvSpPr/>
            <p:nvPr/>
          </p:nvSpPr>
          <p:spPr>
            <a:xfrm>
              <a:off x="6901809" y="2091983"/>
              <a:ext cx="51605" cy="30358"/>
            </a:xfrm>
            <a:custGeom>
              <a:avLst/>
              <a:gdLst/>
              <a:ahLst/>
              <a:cxnLst/>
              <a:rect l="l" t="t" r="r" b="b"/>
              <a:pathLst>
                <a:path w="1620" h="953" extrusionOk="0">
                  <a:moveTo>
                    <a:pt x="1179" y="333"/>
                  </a:moveTo>
                  <a:cubicBezTo>
                    <a:pt x="1239" y="333"/>
                    <a:pt x="1286" y="381"/>
                    <a:pt x="1286" y="441"/>
                  </a:cubicBezTo>
                  <a:lnTo>
                    <a:pt x="1286" y="512"/>
                  </a:lnTo>
                  <a:cubicBezTo>
                    <a:pt x="1286" y="572"/>
                    <a:pt x="1239" y="619"/>
                    <a:pt x="1179" y="619"/>
                  </a:cubicBezTo>
                  <a:lnTo>
                    <a:pt x="453" y="619"/>
                  </a:lnTo>
                  <a:cubicBezTo>
                    <a:pt x="394" y="619"/>
                    <a:pt x="346" y="572"/>
                    <a:pt x="346" y="512"/>
                  </a:cubicBezTo>
                  <a:lnTo>
                    <a:pt x="346" y="441"/>
                  </a:lnTo>
                  <a:cubicBezTo>
                    <a:pt x="346" y="381"/>
                    <a:pt x="394" y="333"/>
                    <a:pt x="453" y="333"/>
                  </a:cubicBezTo>
                  <a:close/>
                  <a:moveTo>
                    <a:pt x="453" y="0"/>
                  </a:moveTo>
                  <a:cubicBezTo>
                    <a:pt x="215" y="0"/>
                    <a:pt x="1" y="191"/>
                    <a:pt x="1" y="441"/>
                  </a:cubicBezTo>
                  <a:lnTo>
                    <a:pt x="1" y="500"/>
                  </a:lnTo>
                  <a:cubicBezTo>
                    <a:pt x="1" y="738"/>
                    <a:pt x="191" y="953"/>
                    <a:pt x="453" y="953"/>
                  </a:cubicBezTo>
                  <a:lnTo>
                    <a:pt x="1179" y="953"/>
                  </a:lnTo>
                  <a:cubicBezTo>
                    <a:pt x="1417" y="953"/>
                    <a:pt x="1620" y="750"/>
                    <a:pt x="1620" y="500"/>
                  </a:cubicBezTo>
                  <a:lnTo>
                    <a:pt x="1620" y="441"/>
                  </a:lnTo>
                  <a:cubicBezTo>
                    <a:pt x="1620" y="202"/>
                    <a:pt x="1429" y="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78;p42">
              <a:extLst>
                <a:ext uri="{FF2B5EF4-FFF2-40B4-BE49-F238E27FC236}">
                  <a16:creationId xmlns:a16="http://schemas.microsoft.com/office/drawing/2014/main" id="{10DE2A9F-51F0-BD4B-BAE6-C193FFA347AE}"/>
                </a:ext>
              </a:extLst>
            </p:cNvPr>
            <p:cNvSpPr/>
            <p:nvPr/>
          </p:nvSpPr>
          <p:spPr>
            <a:xfrm>
              <a:off x="6901809" y="2126099"/>
              <a:ext cx="51605" cy="30772"/>
            </a:xfrm>
            <a:custGeom>
              <a:avLst/>
              <a:gdLst/>
              <a:ahLst/>
              <a:cxnLst/>
              <a:rect l="l" t="t" r="r" b="b"/>
              <a:pathLst>
                <a:path w="1620" h="966" extrusionOk="0">
                  <a:moveTo>
                    <a:pt x="1179" y="358"/>
                  </a:moveTo>
                  <a:cubicBezTo>
                    <a:pt x="1239" y="358"/>
                    <a:pt x="1286" y="394"/>
                    <a:pt x="1286" y="453"/>
                  </a:cubicBezTo>
                  <a:lnTo>
                    <a:pt x="1286" y="536"/>
                  </a:lnTo>
                  <a:cubicBezTo>
                    <a:pt x="1286" y="596"/>
                    <a:pt x="1239" y="632"/>
                    <a:pt x="1179" y="632"/>
                  </a:cubicBezTo>
                  <a:lnTo>
                    <a:pt x="453" y="632"/>
                  </a:lnTo>
                  <a:cubicBezTo>
                    <a:pt x="394" y="632"/>
                    <a:pt x="346" y="596"/>
                    <a:pt x="346" y="536"/>
                  </a:cubicBezTo>
                  <a:lnTo>
                    <a:pt x="346" y="453"/>
                  </a:lnTo>
                  <a:cubicBezTo>
                    <a:pt x="346" y="394"/>
                    <a:pt x="394" y="358"/>
                    <a:pt x="453" y="358"/>
                  </a:cubicBezTo>
                  <a:close/>
                  <a:moveTo>
                    <a:pt x="453" y="1"/>
                  </a:moveTo>
                  <a:cubicBezTo>
                    <a:pt x="215" y="1"/>
                    <a:pt x="1" y="191"/>
                    <a:pt x="1" y="441"/>
                  </a:cubicBezTo>
                  <a:lnTo>
                    <a:pt x="1" y="513"/>
                  </a:lnTo>
                  <a:cubicBezTo>
                    <a:pt x="1" y="751"/>
                    <a:pt x="191" y="965"/>
                    <a:pt x="453" y="965"/>
                  </a:cubicBezTo>
                  <a:lnTo>
                    <a:pt x="1179" y="965"/>
                  </a:lnTo>
                  <a:cubicBezTo>
                    <a:pt x="1417" y="965"/>
                    <a:pt x="1620" y="775"/>
                    <a:pt x="1620" y="513"/>
                  </a:cubicBezTo>
                  <a:lnTo>
                    <a:pt x="1620" y="441"/>
                  </a:lnTo>
                  <a:cubicBezTo>
                    <a:pt x="1620" y="203"/>
                    <a:pt x="1429" y="1"/>
                    <a:pt x="1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79;p42">
              <a:extLst>
                <a:ext uri="{FF2B5EF4-FFF2-40B4-BE49-F238E27FC236}">
                  <a16:creationId xmlns:a16="http://schemas.microsoft.com/office/drawing/2014/main" id="{9AA392AA-78DD-4FC0-F4DF-7CC5F1902140}"/>
                </a:ext>
              </a:extLst>
            </p:cNvPr>
            <p:cNvSpPr/>
            <p:nvPr/>
          </p:nvSpPr>
          <p:spPr>
            <a:xfrm>
              <a:off x="6959849" y="2057452"/>
              <a:ext cx="43641" cy="99419"/>
            </a:xfrm>
            <a:custGeom>
              <a:avLst/>
              <a:gdLst/>
              <a:ahLst/>
              <a:cxnLst/>
              <a:rect l="l" t="t" r="r" b="b"/>
              <a:pathLst>
                <a:path w="1370" h="3121" extrusionOk="0">
                  <a:moveTo>
                    <a:pt x="965" y="334"/>
                  </a:moveTo>
                  <a:cubicBezTo>
                    <a:pt x="1000" y="334"/>
                    <a:pt x="1048" y="382"/>
                    <a:pt x="1048" y="429"/>
                  </a:cubicBezTo>
                  <a:lnTo>
                    <a:pt x="1048" y="2703"/>
                  </a:lnTo>
                  <a:cubicBezTo>
                    <a:pt x="1048" y="2751"/>
                    <a:pt x="1000" y="2787"/>
                    <a:pt x="965" y="2787"/>
                  </a:cubicBezTo>
                  <a:lnTo>
                    <a:pt x="429" y="2787"/>
                  </a:lnTo>
                  <a:cubicBezTo>
                    <a:pt x="369" y="2775"/>
                    <a:pt x="334" y="2751"/>
                    <a:pt x="334" y="2703"/>
                  </a:cubicBezTo>
                  <a:lnTo>
                    <a:pt x="334" y="429"/>
                  </a:lnTo>
                  <a:cubicBezTo>
                    <a:pt x="334" y="382"/>
                    <a:pt x="381" y="334"/>
                    <a:pt x="429" y="334"/>
                  </a:cubicBezTo>
                  <a:close/>
                  <a:moveTo>
                    <a:pt x="417" y="1"/>
                  </a:moveTo>
                  <a:cubicBezTo>
                    <a:pt x="179" y="1"/>
                    <a:pt x="0" y="203"/>
                    <a:pt x="0" y="429"/>
                  </a:cubicBezTo>
                  <a:lnTo>
                    <a:pt x="0" y="2703"/>
                  </a:lnTo>
                  <a:cubicBezTo>
                    <a:pt x="0" y="2941"/>
                    <a:pt x="191" y="3120"/>
                    <a:pt x="417" y="3120"/>
                  </a:cubicBezTo>
                  <a:lnTo>
                    <a:pt x="953" y="3120"/>
                  </a:lnTo>
                  <a:cubicBezTo>
                    <a:pt x="1191" y="3120"/>
                    <a:pt x="1369" y="2930"/>
                    <a:pt x="1369" y="2703"/>
                  </a:cubicBezTo>
                  <a:lnTo>
                    <a:pt x="1369" y="429"/>
                  </a:lnTo>
                  <a:cubicBezTo>
                    <a:pt x="1369" y="179"/>
                    <a:pt x="1167" y="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80;p42">
              <a:extLst>
                <a:ext uri="{FF2B5EF4-FFF2-40B4-BE49-F238E27FC236}">
                  <a16:creationId xmlns:a16="http://schemas.microsoft.com/office/drawing/2014/main" id="{6EDE9F79-3BAF-40EA-1948-5EC3AFF89447}"/>
                </a:ext>
              </a:extLst>
            </p:cNvPr>
            <p:cNvSpPr/>
            <p:nvPr/>
          </p:nvSpPr>
          <p:spPr>
            <a:xfrm>
              <a:off x="6835805" y="2075291"/>
              <a:ext cx="29243" cy="10257"/>
            </a:xfrm>
            <a:custGeom>
              <a:avLst/>
              <a:gdLst/>
              <a:ahLst/>
              <a:cxnLst/>
              <a:rect l="l" t="t" r="r" b="b"/>
              <a:pathLst>
                <a:path w="918" h="322" extrusionOk="0">
                  <a:moveTo>
                    <a:pt x="168" y="0"/>
                  </a:moveTo>
                  <a:cubicBezTo>
                    <a:pt x="84" y="0"/>
                    <a:pt x="1" y="72"/>
                    <a:pt x="1" y="167"/>
                  </a:cubicBezTo>
                  <a:cubicBezTo>
                    <a:pt x="1" y="250"/>
                    <a:pt x="84" y="322"/>
                    <a:pt x="168" y="322"/>
                  </a:cubicBezTo>
                  <a:lnTo>
                    <a:pt x="751" y="322"/>
                  </a:lnTo>
                  <a:cubicBezTo>
                    <a:pt x="834" y="322"/>
                    <a:pt x="918" y="250"/>
                    <a:pt x="918" y="167"/>
                  </a:cubicBezTo>
                  <a:cubicBezTo>
                    <a:pt x="918" y="72"/>
                    <a:pt x="834" y="0"/>
                    <a:pt x="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81;p42">
              <a:extLst>
                <a:ext uri="{FF2B5EF4-FFF2-40B4-BE49-F238E27FC236}">
                  <a16:creationId xmlns:a16="http://schemas.microsoft.com/office/drawing/2014/main" id="{E59E22AE-C709-BD39-2E52-C8559668CB92}"/>
                </a:ext>
              </a:extLst>
            </p:cNvPr>
            <p:cNvSpPr/>
            <p:nvPr/>
          </p:nvSpPr>
          <p:spPr>
            <a:xfrm>
              <a:off x="6700422" y="2074908"/>
              <a:ext cx="11022" cy="10257"/>
            </a:xfrm>
            <a:custGeom>
              <a:avLst/>
              <a:gdLst/>
              <a:ahLst/>
              <a:cxnLst/>
              <a:rect l="l" t="t" r="r" b="b"/>
              <a:pathLst>
                <a:path w="346" h="322" extrusionOk="0">
                  <a:moveTo>
                    <a:pt x="167" y="0"/>
                  </a:moveTo>
                  <a:cubicBezTo>
                    <a:pt x="72" y="0"/>
                    <a:pt x="0" y="72"/>
                    <a:pt x="0" y="155"/>
                  </a:cubicBezTo>
                  <a:cubicBezTo>
                    <a:pt x="0" y="250"/>
                    <a:pt x="72" y="322"/>
                    <a:pt x="167" y="322"/>
                  </a:cubicBezTo>
                  <a:lnTo>
                    <a:pt x="179" y="322"/>
                  </a:lnTo>
                  <a:cubicBezTo>
                    <a:pt x="262" y="322"/>
                    <a:pt x="346" y="250"/>
                    <a:pt x="346" y="155"/>
                  </a:cubicBezTo>
                  <a:cubicBezTo>
                    <a:pt x="346" y="72"/>
                    <a:pt x="286"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82;p42">
              <a:extLst>
                <a:ext uri="{FF2B5EF4-FFF2-40B4-BE49-F238E27FC236}">
                  <a16:creationId xmlns:a16="http://schemas.microsoft.com/office/drawing/2014/main" id="{0E1341D0-C35A-FA22-C112-5ABCBC8A8573}"/>
                </a:ext>
              </a:extLst>
            </p:cNvPr>
            <p:cNvSpPr/>
            <p:nvPr/>
          </p:nvSpPr>
          <p:spPr>
            <a:xfrm>
              <a:off x="6706092" y="2098417"/>
              <a:ext cx="151375" cy="89162"/>
            </a:xfrm>
            <a:custGeom>
              <a:avLst/>
              <a:gdLst/>
              <a:ahLst/>
              <a:cxnLst/>
              <a:rect l="l" t="t" r="r" b="b"/>
              <a:pathLst>
                <a:path w="4752" h="2799" extrusionOk="0">
                  <a:moveTo>
                    <a:pt x="2119" y="0"/>
                  </a:moveTo>
                  <a:cubicBezTo>
                    <a:pt x="2047" y="0"/>
                    <a:pt x="1977" y="45"/>
                    <a:pt x="1966" y="131"/>
                  </a:cubicBezTo>
                  <a:lnTo>
                    <a:pt x="1573" y="1977"/>
                  </a:lnTo>
                  <a:lnTo>
                    <a:pt x="1239" y="941"/>
                  </a:lnTo>
                  <a:cubicBezTo>
                    <a:pt x="1214" y="859"/>
                    <a:pt x="1142" y="817"/>
                    <a:pt x="1071" y="817"/>
                  </a:cubicBezTo>
                  <a:cubicBezTo>
                    <a:pt x="1008" y="817"/>
                    <a:pt x="946" y="850"/>
                    <a:pt x="918" y="917"/>
                  </a:cubicBezTo>
                  <a:lnTo>
                    <a:pt x="501" y="1846"/>
                  </a:lnTo>
                  <a:lnTo>
                    <a:pt x="168" y="1846"/>
                  </a:lnTo>
                  <a:cubicBezTo>
                    <a:pt x="72" y="1846"/>
                    <a:pt x="1" y="1917"/>
                    <a:pt x="1" y="2013"/>
                  </a:cubicBezTo>
                  <a:cubicBezTo>
                    <a:pt x="1" y="2096"/>
                    <a:pt x="72" y="2167"/>
                    <a:pt x="168" y="2167"/>
                  </a:cubicBezTo>
                  <a:lnTo>
                    <a:pt x="608" y="2167"/>
                  </a:lnTo>
                  <a:cubicBezTo>
                    <a:pt x="680" y="2167"/>
                    <a:pt x="739" y="2132"/>
                    <a:pt x="763" y="2072"/>
                  </a:cubicBezTo>
                  <a:lnTo>
                    <a:pt x="1037" y="1441"/>
                  </a:lnTo>
                  <a:lnTo>
                    <a:pt x="1442" y="2679"/>
                  </a:lnTo>
                  <a:cubicBezTo>
                    <a:pt x="1470" y="2760"/>
                    <a:pt x="1541" y="2799"/>
                    <a:pt x="1610" y="2799"/>
                  </a:cubicBezTo>
                  <a:cubicBezTo>
                    <a:pt x="1684" y="2799"/>
                    <a:pt x="1757" y="2754"/>
                    <a:pt x="1775" y="2667"/>
                  </a:cubicBezTo>
                  <a:lnTo>
                    <a:pt x="2096" y="1084"/>
                  </a:lnTo>
                  <a:lnTo>
                    <a:pt x="2227" y="1917"/>
                  </a:lnTo>
                  <a:cubicBezTo>
                    <a:pt x="2251" y="2013"/>
                    <a:pt x="2323" y="2072"/>
                    <a:pt x="2394" y="2072"/>
                  </a:cubicBezTo>
                  <a:lnTo>
                    <a:pt x="3049" y="2072"/>
                  </a:lnTo>
                  <a:cubicBezTo>
                    <a:pt x="3144" y="2072"/>
                    <a:pt x="3204" y="2013"/>
                    <a:pt x="3216" y="1941"/>
                  </a:cubicBezTo>
                  <a:lnTo>
                    <a:pt x="3287" y="1501"/>
                  </a:lnTo>
                  <a:lnTo>
                    <a:pt x="3501" y="2453"/>
                  </a:lnTo>
                  <a:cubicBezTo>
                    <a:pt x="3514" y="2543"/>
                    <a:pt x="3586" y="2588"/>
                    <a:pt x="3660" y="2588"/>
                  </a:cubicBezTo>
                  <a:cubicBezTo>
                    <a:pt x="3724" y="2588"/>
                    <a:pt x="3790" y="2555"/>
                    <a:pt x="3823" y="2489"/>
                  </a:cubicBezTo>
                  <a:lnTo>
                    <a:pt x="4037" y="2036"/>
                  </a:lnTo>
                  <a:lnTo>
                    <a:pt x="4585" y="2036"/>
                  </a:lnTo>
                  <a:cubicBezTo>
                    <a:pt x="4668" y="2036"/>
                    <a:pt x="4752" y="1965"/>
                    <a:pt x="4752" y="1870"/>
                  </a:cubicBezTo>
                  <a:cubicBezTo>
                    <a:pt x="4752" y="1786"/>
                    <a:pt x="4668" y="1715"/>
                    <a:pt x="4585" y="1715"/>
                  </a:cubicBezTo>
                  <a:lnTo>
                    <a:pt x="3918" y="1715"/>
                  </a:lnTo>
                  <a:cubicBezTo>
                    <a:pt x="3775" y="1715"/>
                    <a:pt x="3763" y="1858"/>
                    <a:pt x="3740" y="1905"/>
                  </a:cubicBezTo>
                  <a:lnTo>
                    <a:pt x="3454" y="632"/>
                  </a:lnTo>
                  <a:cubicBezTo>
                    <a:pt x="3430" y="542"/>
                    <a:pt x="3356" y="498"/>
                    <a:pt x="3283" y="498"/>
                  </a:cubicBezTo>
                  <a:cubicBezTo>
                    <a:pt x="3210" y="498"/>
                    <a:pt x="3138" y="542"/>
                    <a:pt x="3120" y="632"/>
                  </a:cubicBezTo>
                  <a:lnTo>
                    <a:pt x="2918" y="1739"/>
                  </a:lnTo>
                  <a:lnTo>
                    <a:pt x="2549" y="1739"/>
                  </a:lnTo>
                  <a:lnTo>
                    <a:pt x="2287" y="155"/>
                  </a:lnTo>
                  <a:cubicBezTo>
                    <a:pt x="2275" y="51"/>
                    <a:pt x="2196" y="0"/>
                    <a:pt x="2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83;p42">
              <a:extLst>
                <a:ext uri="{FF2B5EF4-FFF2-40B4-BE49-F238E27FC236}">
                  <a16:creationId xmlns:a16="http://schemas.microsoft.com/office/drawing/2014/main" id="{E21480C0-8214-56F3-98C6-CDCAE2FF92B6}"/>
                </a:ext>
              </a:extLst>
            </p:cNvPr>
            <p:cNvSpPr/>
            <p:nvPr/>
          </p:nvSpPr>
          <p:spPr>
            <a:xfrm>
              <a:off x="6656812" y="2029388"/>
              <a:ext cx="368690" cy="245793"/>
            </a:xfrm>
            <a:custGeom>
              <a:avLst/>
              <a:gdLst/>
              <a:ahLst/>
              <a:cxnLst/>
              <a:rect l="l" t="t" r="r" b="b"/>
              <a:pathLst>
                <a:path w="11574" h="7716" extrusionOk="0">
                  <a:moveTo>
                    <a:pt x="3286" y="7180"/>
                  </a:moveTo>
                  <a:lnTo>
                    <a:pt x="3286" y="7394"/>
                  </a:lnTo>
                  <a:lnTo>
                    <a:pt x="1596" y="7394"/>
                  </a:lnTo>
                  <a:lnTo>
                    <a:pt x="1596" y="7180"/>
                  </a:lnTo>
                  <a:close/>
                  <a:moveTo>
                    <a:pt x="9966" y="7180"/>
                  </a:moveTo>
                  <a:lnTo>
                    <a:pt x="9966" y="7394"/>
                  </a:lnTo>
                  <a:lnTo>
                    <a:pt x="8275" y="7394"/>
                  </a:lnTo>
                  <a:lnTo>
                    <a:pt x="8275" y="7180"/>
                  </a:lnTo>
                  <a:close/>
                  <a:moveTo>
                    <a:pt x="548" y="1"/>
                  </a:moveTo>
                  <a:cubicBezTo>
                    <a:pt x="250" y="1"/>
                    <a:pt x="0" y="251"/>
                    <a:pt x="0" y="548"/>
                  </a:cubicBezTo>
                  <a:lnTo>
                    <a:pt x="0" y="6632"/>
                  </a:lnTo>
                  <a:cubicBezTo>
                    <a:pt x="0" y="6930"/>
                    <a:pt x="250" y="7180"/>
                    <a:pt x="548" y="7180"/>
                  </a:cubicBezTo>
                  <a:lnTo>
                    <a:pt x="1250" y="7180"/>
                  </a:lnTo>
                  <a:lnTo>
                    <a:pt x="1250" y="7561"/>
                  </a:lnTo>
                  <a:cubicBezTo>
                    <a:pt x="1250" y="7644"/>
                    <a:pt x="1322" y="7716"/>
                    <a:pt x="1417" y="7716"/>
                  </a:cubicBezTo>
                  <a:lnTo>
                    <a:pt x="3453" y="7716"/>
                  </a:lnTo>
                  <a:cubicBezTo>
                    <a:pt x="3536" y="7716"/>
                    <a:pt x="3608" y="7644"/>
                    <a:pt x="3608" y="7561"/>
                  </a:cubicBezTo>
                  <a:lnTo>
                    <a:pt x="3608" y="7180"/>
                  </a:lnTo>
                  <a:lnTo>
                    <a:pt x="7930" y="7180"/>
                  </a:lnTo>
                  <a:lnTo>
                    <a:pt x="7930" y="7561"/>
                  </a:lnTo>
                  <a:cubicBezTo>
                    <a:pt x="7930" y="7644"/>
                    <a:pt x="8001" y="7716"/>
                    <a:pt x="8096" y="7716"/>
                  </a:cubicBezTo>
                  <a:lnTo>
                    <a:pt x="10132" y="7716"/>
                  </a:lnTo>
                  <a:cubicBezTo>
                    <a:pt x="10216" y="7716"/>
                    <a:pt x="10299" y="7644"/>
                    <a:pt x="10299" y="7561"/>
                  </a:cubicBezTo>
                  <a:lnTo>
                    <a:pt x="10299" y="7180"/>
                  </a:lnTo>
                  <a:lnTo>
                    <a:pt x="10990" y="7180"/>
                  </a:lnTo>
                  <a:cubicBezTo>
                    <a:pt x="11287" y="7180"/>
                    <a:pt x="11549" y="6930"/>
                    <a:pt x="11549" y="6632"/>
                  </a:cubicBezTo>
                  <a:lnTo>
                    <a:pt x="11549" y="548"/>
                  </a:lnTo>
                  <a:cubicBezTo>
                    <a:pt x="11573" y="251"/>
                    <a:pt x="11323" y="1"/>
                    <a:pt x="11025" y="1"/>
                  </a:cubicBezTo>
                  <a:lnTo>
                    <a:pt x="7620" y="1"/>
                  </a:lnTo>
                  <a:cubicBezTo>
                    <a:pt x="7525" y="1"/>
                    <a:pt x="7453" y="72"/>
                    <a:pt x="7453" y="155"/>
                  </a:cubicBezTo>
                  <a:cubicBezTo>
                    <a:pt x="7453" y="251"/>
                    <a:pt x="7525" y="322"/>
                    <a:pt x="7620" y="322"/>
                  </a:cubicBezTo>
                  <a:lnTo>
                    <a:pt x="11025" y="322"/>
                  </a:lnTo>
                  <a:cubicBezTo>
                    <a:pt x="11144" y="322"/>
                    <a:pt x="11240" y="417"/>
                    <a:pt x="11240" y="536"/>
                  </a:cubicBezTo>
                  <a:lnTo>
                    <a:pt x="11240" y="6620"/>
                  </a:lnTo>
                  <a:cubicBezTo>
                    <a:pt x="11240" y="6739"/>
                    <a:pt x="11144" y="6823"/>
                    <a:pt x="11025" y="6823"/>
                  </a:cubicBezTo>
                  <a:lnTo>
                    <a:pt x="548" y="6823"/>
                  </a:lnTo>
                  <a:cubicBezTo>
                    <a:pt x="429" y="6823"/>
                    <a:pt x="334" y="6739"/>
                    <a:pt x="334" y="6620"/>
                  </a:cubicBezTo>
                  <a:lnTo>
                    <a:pt x="334" y="536"/>
                  </a:lnTo>
                  <a:cubicBezTo>
                    <a:pt x="334" y="417"/>
                    <a:pt x="429" y="322"/>
                    <a:pt x="548" y="322"/>
                  </a:cubicBezTo>
                  <a:lnTo>
                    <a:pt x="6870" y="322"/>
                  </a:lnTo>
                  <a:cubicBezTo>
                    <a:pt x="6965" y="322"/>
                    <a:pt x="7037" y="251"/>
                    <a:pt x="7037" y="155"/>
                  </a:cubicBezTo>
                  <a:cubicBezTo>
                    <a:pt x="7037" y="72"/>
                    <a:pt x="6965" y="1"/>
                    <a:pt x="6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84;p42">
              <a:extLst>
                <a:ext uri="{FF2B5EF4-FFF2-40B4-BE49-F238E27FC236}">
                  <a16:creationId xmlns:a16="http://schemas.microsoft.com/office/drawing/2014/main" id="{7F6CD722-E606-DEF5-48CB-9D09ECE20093}"/>
                </a:ext>
              </a:extLst>
            </p:cNvPr>
            <p:cNvSpPr/>
            <p:nvPr/>
          </p:nvSpPr>
          <p:spPr>
            <a:xfrm>
              <a:off x="6681818" y="2057070"/>
              <a:ext cx="199540" cy="172622"/>
            </a:xfrm>
            <a:custGeom>
              <a:avLst/>
              <a:gdLst/>
              <a:ahLst/>
              <a:cxnLst/>
              <a:rect l="l" t="t" r="r" b="b"/>
              <a:pathLst>
                <a:path w="6264" h="5419" extrusionOk="0">
                  <a:moveTo>
                    <a:pt x="168" y="1"/>
                  </a:moveTo>
                  <a:cubicBezTo>
                    <a:pt x="72" y="1"/>
                    <a:pt x="1" y="84"/>
                    <a:pt x="1" y="167"/>
                  </a:cubicBezTo>
                  <a:lnTo>
                    <a:pt x="1" y="1691"/>
                  </a:lnTo>
                  <a:cubicBezTo>
                    <a:pt x="1" y="1775"/>
                    <a:pt x="72" y="1846"/>
                    <a:pt x="168" y="1846"/>
                  </a:cubicBezTo>
                  <a:cubicBezTo>
                    <a:pt x="251" y="1846"/>
                    <a:pt x="334" y="1775"/>
                    <a:pt x="334" y="1691"/>
                  </a:cubicBezTo>
                  <a:lnTo>
                    <a:pt x="334" y="346"/>
                  </a:lnTo>
                  <a:lnTo>
                    <a:pt x="5942" y="346"/>
                  </a:lnTo>
                  <a:lnTo>
                    <a:pt x="5942" y="5097"/>
                  </a:lnTo>
                  <a:lnTo>
                    <a:pt x="334" y="5097"/>
                  </a:lnTo>
                  <a:lnTo>
                    <a:pt x="334" y="2465"/>
                  </a:lnTo>
                  <a:cubicBezTo>
                    <a:pt x="334" y="2370"/>
                    <a:pt x="251" y="2299"/>
                    <a:pt x="168" y="2299"/>
                  </a:cubicBezTo>
                  <a:cubicBezTo>
                    <a:pt x="72" y="2299"/>
                    <a:pt x="1" y="2370"/>
                    <a:pt x="1" y="2465"/>
                  </a:cubicBezTo>
                  <a:lnTo>
                    <a:pt x="1" y="5263"/>
                  </a:lnTo>
                  <a:cubicBezTo>
                    <a:pt x="1" y="5347"/>
                    <a:pt x="72" y="5418"/>
                    <a:pt x="168" y="5418"/>
                  </a:cubicBezTo>
                  <a:lnTo>
                    <a:pt x="6109" y="5418"/>
                  </a:lnTo>
                  <a:cubicBezTo>
                    <a:pt x="6192" y="5418"/>
                    <a:pt x="6264" y="5347"/>
                    <a:pt x="6264" y="5263"/>
                  </a:cubicBezTo>
                  <a:lnTo>
                    <a:pt x="6264" y="167"/>
                  </a:lnTo>
                  <a:cubicBezTo>
                    <a:pt x="6264" y="84"/>
                    <a:pt x="6192" y="1"/>
                    <a:pt x="6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285;p52">
            <a:extLst>
              <a:ext uri="{FF2B5EF4-FFF2-40B4-BE49-F238E27FC236}">
                <a16:creationId xmlns:a16="http://schemas.microsoft.com/office/drawing/2014/main" id="{53498A95-4652-83A8-1AC3-0B3A8A1A1D74}"/>
              </a:ext>
            </a:extLst>
          </p:cNvPr>
          <p:cNvSpPr txBox="1"/>
          <p:nvPr/>
        </p:nvSpPr>
        <p:spPr>
          <a:xfrm>
            <a:off x="355135" y="1241762"/>
            <a:ext cx="3829886" cy="3189450"/>
          </a:xfrm>
          <a:prstGeom prst="rect">
            <a:avLst/>
          </a:prstGeom>
          <a:noFill/>
          <a:ln>
            <a:noFill/>
          </a:ln>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a:solidFill>
                  <a:schemeClr val="bg1"/>
                </a:solidFill>
                <a:latin typeface="Work Sans"/>
              </a:rPr>
              <a:t>In 2020 and 2021, countries with high or extreme face mask regulations had the greatest median number of cases.</a:t>
            </a:r>
          </a:p>
          <a:p>
            <a:pPr marL="285750" indent="-285750">
              <a:buFont typeface="Arial" panose="020B0604020202020204" pitchFamily="34" charset="0"/>
              <a:buChar char="•"/>
            </a:pPr>
            <a:r>
              <a:rPr lang="en-US" dirty="0">
                <a:solidFill>
                  <a:schemeClr val="bg1"/>
                </a:solidFill>
                <a:latin typeface="Work Sans"/>
              </a:rPr>
              <a:t>In 2022, the strictness level of face mask regulations had subsided due to a lower number of cases compared to previous years.</a:t>
            </a:r>
          </a:p>
          <a:p>
            <a:pPr marL="285750" indent="-285750">
              <a:buFont typeface="Arial" panose="020B0604020202020204" pitchFamily="34" charset="0"/>
              <a:buChar char="•"/>
            </a:pPr>
            <a:r>
              <a:rPr lang="en-US" dirty="0">
                <a:solidFill>
                  <a:schemeClr val="bg1"/>
                </a:solidFill>
                <a:latin typeface="Work Sans"/>
              </a:rPr>
              <a:t>Generally, countries with the lowest median number of cases have zero level of face masks regulations.</a:t>
            </a:r>
          </a:p>
          <a:p>
            <a:pPr marL="285750" indent="-285750">
              <a:buFont typeface="Arial" panose="020B0604020202020204" pitchFamily="34" charset="0"/>
              <a:buChar char="•"/>
            </a:pPr>
            <a:r>
              <a:rPr lang="en-US" dirty="0">
                <a:solidFill>
                  <a:schemeClr val="bg1"/>
                </a:solidFill>
                <a:latin typeface="Work Sans"/>
              </a:rPr>
              <a:t>Of all continents, Africa had the lowest average number of cases.</a:t>
            </a:r>
          </a:p>
        </p:txBody>
      </p:sp>
      <p:pic>
        <p:nvPicPr>
          <p:cNvPr id="29" name="Picture 28" descr="Chart, box and whisker chart&#10;&#10;Description automatically generated">
            <a:extLst>
              <a:ext uri="{FF2B5EF4-FFF2-40B4-BE49-F238E27FC236}">
                <a16:creationId xmlns:a16="http://schemas.microsoft.com/office/drawing/2014/main" id="{FDBFC566-771E-D9BE-A04E-6840ACC509F4}"/>
              </a:ext>
            </a:extLst>
          </p:cNvPr>
          <p:cNvPicPr>
            <a:picLocks noChangeAspect="1"/>
          </p:cNvPicPr>
          <p:nvPr/>
        </p:nvPicPr>
        <p:blipFill>
          <a:blip r:embed="rId3"/>
          <a:stretch>
            <a:fillRect/>
          </a:stretch>
        </p:blipFill>
        <p:spPr>
          <a:xfrm>
            <a:off x="4290415" y="1462656"/>
            <a:ext cx="4551971" cy="2875453"/>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C85CEB08-8F2B-4B46-6B13-B3AC5A1A96E2}"/>
              </a:ext>
            </a:extLst>
          </p:cNvPr>
          <p:cNvPicPr>
            <a:picLocks noChangeAspect="1"/>
          </p:cNvPicPr>
          <p:nvPr/>
        </p:nvPicPr>
        <p:blipFill>
          <a:blip r:embed="rId4"/>
          <a:stretch>
            <a:fillRect/>
          </a:stretch>
        </p:blipFill>
        <p:spPr>
          <a:xfrm>
            <a:off x="4290416" y="1442613"/>
            <a:ext cx="4559591" cy="289188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CBCC4F99-AD4A-2353-B35F-52E598D6E228}"/>
              </a:ext>
            </a:extLst>
          </p:cNvPr>
          <p:cNvPicPr>
            <a:picLocks noChangeAspect="1"/>
          </p:cNvPicPr>
          <p:nvPr/>
        </p:nvPicPr>
        <p:blipFill>
          <a:blip r:embed="rId5"/>
          <a:stretch>
            <a:fillRect/>
          </a:stretch>
        </p:blipFill>
        <p:spPr>
          <a:xfrm>
            <a:off x="4290416" y="1462656"/>
            <a:ext cx="4559591" cy="2875453"/>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ECFAA8B1-0A3B-0A76-B421-D0F8F1D63D10}"/>
              </a:ext>
            </a:extLst>
          </p:cNvPr>
          <p:cNvPicPr>
            <a:picLocks noChangeAspect="1"/>
          </p:cNvPicPr>
          <p:nvPr/>
        </p:nvPicPr>
        <p:blipFill>
          <a:blip r:embed="rId6"/>
          <a:stretch>
            <a:fillRect/>
          </a:stretch>
        </p:blipFill>
        <p:spPr>
          <a:xfrm>
            <a:off x="4290417" y="1442614"/>
            <a:ext cx="4559591" cy="2891883"/>
          </a:xfrm>
          <a:prstGeom prst="rect">
            <a:avLst/>
          </a:prstGeom>
        </p:spPr>
      </p:pic>
      <p:sp>
        <p:nvSpPr>
          <p:cNvPr id="3" name="TextBox 2">
            <a:extLst>
              <a:ext uri="{FF2B5EF4-FFF2-40B4-BE49-F238E27FC236}">
                <a16:creationId xmlns:a16="http://schemas.microsoft.com/office/drawing/2014/main" id="{55700BDB-CD5A-72BA-82E2-2FB498C0641C}"/>
              </a:ext>
            </a:extLst>
          </p:cNvPr>
          <p:cNvSpPr txBox="1"/>
          <p:nvPr/>
        </p:nvSpPr>
        <p:spPr>
          <a:xfrm>
            <a:off x="3952297" y="2188849"/>
            <a:ext cx="465448" cy="1430385"/>
          </a:xfrm>
          <a:prstGeom prst="rect">
            <a:avLst/>
          </a:prstGeom>
          <a:noFill/>
        </p:spPr>
        <p:txBody>
          <a:bodyPr vert="wordArtVert" wrap="square" rtlCol="0">
            <a:spAutoFit/>
          </a:bodyPr>
          <a:lstStyle/>
          <a:p>
            <a:r>
              <a:rPr lang="en-SG" sz="1600" b="1">
                <a:latin typeface="Work Sans" pitchFamily="2" charset="0"/>
              </a:rPr>
              <a:t>2020</a:t>
            </a:r>
          </a:p>
        </p:txBody>
      </p:sp>
      <p:sp>
        <p:nvSpPr>
          <p:cNvPr id="5" name="TextBox 4">
            <a:extLst>
              <a:ext uri="{FF2B5EF4-FFF2-40B4-BE49-F238E27FC236}">
                <a16:creationId xmlns:a16="http://schemas.microsoft.com/office/drawing/2014/main" id="{5E18B7F0-DDEF-3285-FA26-29343FA89999}"/>
              </a:ext>
            </a:extLst>
          </p:cNvPr>
          <p:cNvSpPr txBox="1"/>
          <p:nvPr/>
        </p:nvSpPr>
        <p:spPr>
          <a:xfrm>
            <a:off x="3953662" y="2188849"/>
            <a:ext cx="465448" cy="1430385"/>
          </a:xfrm>
          <a:prstGeom prst="rect">
            <a:avLst/>
          </a:prstGeom>
          <a:noFill/>
        </p:spPr>
        <p:txBody>
          <a:bodyPr vert="wordArtVert" wrap="square" rtlCol="0">
            <a:spAutoFit/>
          </a:bodyPr>
          <a:lstStyle/>
          <a:p>
            <a:r>
              <a:rPr lang="en-SG" sz="1600" b="1">
                <a:latin typeface="Work Sans" pitchFamily="2" charset="0"/>
              </a:rPr>
              <a:t>2021</a:t>
            </a:r>
          </a:p>
        </p:txBody>
      </p:sp>
      <p:sp>
        <p:nvSpPr>
          <p:cNvPr id="6" name="TextBox 5">
            <a:extLst>
              <a:ext uri="{FF2B5EF4-FFF2-40B4-BE49-F238E27FC236}">
                <a16:creationId xmlns:a16="http://schemas.microsoft.com/office/drawing/2014/main" id="{E311A615-0BAD-5639-12BE-00310620C0EF}"/>
              </a:ext>
            </a:extLst>
          </p:cNvPr>
          <p:cNvSpPr txBox="1"/>
          <p:nvPr/>
        </p:nvSpPr>
        <p:spPr>
          <a:xfrm>
            <a:off x="3952474" y="2188708"/>
            <a:ext cx="465448" cy="1430385"/>
          </a:xfrm>
          <a:prstGeom prst="rect">
            <a:avLst/>
          </a:prstGeom>
          <a:noFill/>
        </p:spPr>
        <p:txBody>
          <a:bodyPr vert="wordArtVert" wrap="square" rtlCol="0">
            <a:spAutoFit/>
          </a:bodyPr>
          <a:lstStyle/>
          <a:p>
            <a:r>
              <a:rPr lang="en-SG" sz="1600" b="1">
                <a:latin typeface="Work Sans" pitchFamily="2" charset="0"/>
              </a:rPr>
              <a:t>2022</a:t>
            </a:r>
          </a:p>
        </p:txBody>
      </p:sp>
    </p:spTree>
    <p:extLst>
      <p:ext uri="{BB962C8B-B14F-4D97-AF65-F5344CB8AC3E}">
        <p14:creationId xmlns:p14="http://schemas.microsoft.com/office/powerpoint/2010/main" val="297703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5"/>
                                        </p:tgtEl>
                                        <p:attrNameLst>
                                          <p:attrName>style.visibility</p:attrName>
                                        </p:attrNameLst>
                                      </p:cBhvr>
                                      <p:to>
                                        <p:strVal val="hidden"/>
                                      </p:to>
                                    </p:se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up)">
                                      <p:cBhvr>
                                        <p:cTn id="29" dur="10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6" grpId="0"/>
      <p:bldP spid="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8ED5-A1CC-51E9-4931-6F58C8C9D25C}"/>
              </a:ext>
            </a:extLst>
          </p:cNvPr>
          <p:cNvSpPr>
            <a:spLocks noGrp="1"/>
          </p:cNvSpPr>
          <p:nvPr>
            <p:ph type="title"/>
          </p:nvPr>
        </p:nvSpPr>
        <p:spPr/>
        <p:txBody>
          <a:bodyPr/>
          <a:lstStyle/>
          <a:p>
            <a:r>
              <a:rPr lang="en-US" dirty="0">
                <a:highlight>
                  <a:srgbClr val="C0C0C0"/>
                </a:highlight>
              </a:rPr>
              <a:t>Conclusion</a:t>
            </a:r>
            <a:endParaRPr lang="en-SG" dirty="0">
              <a:highlight>
                <a:srgbClr val="C0C0C0"/>
              </a:highlight>
            </a:endParaRPr>
          </a:p>
        </p:txBody>
      </p:sp>
      <p:sp>
        <p:nvSpPr>
          <p:cNvPr id="3" name="Text Placeholder 2">
            <a:extLst>
              <a:ext uri="{FF2B5EF4-FFF2-40B4-BE49-F238E27FC236}">
                <a16:creationId xmlns:a16="http://schemas.microsoft.com/office/drawing/2014/main" id="{47490C31-EA89-CD9A-A56E-033A62B4D666}"/>
              </a:ext>
            </a:extLst>
          </p:cNvPr>
          <p:cNvSpPr>
            <a:spLocks noGrp="1"/>
          </p:cNvSpPr>
          <p:nvPr>
            <p:ph type="body" idx="1"/>
          </p:nvPr>
        </p:nvSpPr>
        <p:spPr/>
        <p:txBody>
          <a:bodyPr/>
          <a:lstStyle/>
          <a:p>
            <a:pPr>
              <a:buFont typeface="Arial" panose="020B0604020202020204" pitchFamily="34" charset="0"/>
              <a:buChar char="•"/>
            </a:pPr>
            <a:r>
              <a:rPr lang="en-US" sz="1400" dirty="0">
                <a:solidFill>
                  <a:schemeClr val="bg1"/>
                </a:solidFill>
              </a:rPr>
              <a:t>Overall, 2021 was COVID 19 peak period globally as it has the highest number of COVID 19 related cases and deaths.</a:t>
            </a:r>
          </a:p>
          <a:p>
            <a:pPr>
              <a:buFont typeface="Arial" panose="020B0604020202020204" pitchFamily="34" charset="0"/>
              <a:buChar char="•"/>
            </a:pPr>
            <a:r>
              <a:rPr lang="en-US" sz="1400" dirty="0">
                <a:solidFill>
                  <a:schemeClr val="bg1"/>
                </a:solidFill>
              </a:rPr>
              <a:t>In 2022, COVID 19 cases are improving but still relatively high in certain regions like Europe and North America.</a:t>
            </a:r>
          </a:p>
          <a:p>
            <a:pPr>
              <a:buFont typeface="Arial" panose="020B0604020202020204" pitchFamily="34" charset="0"/>
              <a:buChar char="•"/>
            </a:pPr>
            <a:r>
              <a:rPr lang="en-US" sz="1400" dirty="0">
                <a:solidFill>
                  <a:schemeClr val="bg1"/>
                </a:solidFill>
              </a:rPr>
              <a:t>Generally, Africa is the continent with the lowest COVID 19 related case and  deaths, possibly due to its high temperature and humidity.</a:t>
            </a:r>
          </a:p>
          <a:p>
            <a:pPr>
              <a:buFont typeface="Arial" panose="020B0604020202020204" pitchFamily="34" charset="0"/>
              <a:buChar char="•"/>
            </a:pPr>
            <a:r>
              <a:rPr lang="en-US" sz="1400" dirty="0">
                <a:solidFill>
                  <a:schemeClr val="bg1"/>
                </a:solidFill>
              </a:rPr>
              <a:t>Singapore has one of the lowest mortality rate compared to most countries globally.</a:t>
            </a:r>
          </a:p>
          <a:p>
            <a:pPr>
              <a:buFont typeface="Arial" panose="020B0604020202020204" pitchFamily="34" charset="0"/>
              <a:buChar char="•"/>
            </a:pPr>
            <a:r>
              <a:rPr lang="en-US" sz="1400" dirty="0">
                <a:solidFill>
                  <a:schemeClr val="bg1"/>
                </a:solidFill>
              </a:rPr>
              <a:t>Asia is the continent with the highest number of vaccinations, causing it to have a significant lower number of cases.</a:t>
            </a:r>
          </a:p>
          <a:p>
            <a:pPr>
              <a:buFont typeface="Arial" panose="020B0604020202020204" pitchFamily="34" charset="0"/>
              <a:buChar char="•"/>
            </a:pPr>
            <a:r>
              <a:rPr lang="en-US" sz="1400" dirty="0">
                <a:solidFill>
                  <a:schemeClr val="bg1"/>
                </a:solidFill>
              </a:rPr>
              <a:t>Strictness of policies depend heavily on the number of COVID 19 cases, the higher the number of cases, the policies are much stricter. It results in a lower number of cases for countries with a high stringency index.</a:t>
            </a:r>
          </a:p>
          <a:p>
            <a:pPr>
              <a:buFont typeface="Arial" panose="020B0604020202020204" pitchFamily="34" charset="0"/>
              <a:buChar char="•"/>
            </a:pPr>
            <a:r>
              <a:rPr lang="en-US" sz="1400" dirty="0">
                <a:solidFill>
                  <a:schemeClr val="bg1"/>
                </a:solidFill>
              </a:rPr>
              <a:t>The lower the number of cases, the lower the strictness of the masks and school closures regulations.</a:t>
            </a:r>
          </a:p>
          <a:p>
            <a:pPr>
              <a:buFont typeface="Arial" panose="020B0604020202020204" pitchFamily="34" charset="0"/>
              <a:buChar char="•"/>
            </a:pPr>
            <a:endParaRPr lang="en-US" sz="1400" dirty="0">
              <a:solidFill>
                <a:schemeClr val="bg1"/>
              </a:solidFill>
            </a:endParaRPr>
          </a:p>
        </p:txBody>
      </p:sp>
    </p:spTree>
    <p:extLst>
      <p:ext uri="{BB962C8B-B14F-4D97-AF65-F5344CB8AC3E}">
        <p14:creationId xmlns:p14="http://schemas.microsoft.com/office/powerpoint/2010/main" val="3215158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8ED5-A1CC-51E9-4931-6F58C8C9D25C}"/>
              </a:ext>
            </a:extLst>
          </p:cNvPr>
          <p:cNvSpPr>
            <a:spLocks noGrp="1"/>
          </p:cNvSpPr>
          <p:nvPr>
            <p:ph type="title"/>
          </p:nvPr>
        </p:nvSpPr>
        <p:spPr/>
        <p:txBody>
          <a:bodyPr/>
          <a:lstStyle/>
          <a:p>
            <a:r>
              <a:rPr lang="en-US">
                <a:highlight>
                  <a:srgbClr val="C0C0C0"/>
                </a:highlight>
              </a:rPr>
              <a:t>Recommendations</a:t>
            </a:r>
            <a:endParaRPr lang="en-SG">
              <a:highlight>
                <a:srgbClr val="C0C0C0"/>
              </a:highlight>
            </a:endParaRPr>
          </a:p>
        </p:txBody>
      </p:sp>
      <p:sp>
        <p:nvSpPr>
          <p:cNvPr id="3" name="Text Placeholder 2">
            <a:extLst>
              <a:ext uri="{FF2B5EF4-FFF2-40B4-BE49-F238E27FC236}">
                <a16:creationId xmlns:a16="http://schemas.microsoft.com/office/drawing/2014/main" id="{47490C31-EA89-CD9A-A56E-033A62B4D666}"/>
              </a:ext>
            </a:extLst>
          </p:cNvPr>
          <p:cNvSpPr>
            <a:spLocks noGrp="1"/>
          </p:cNvSpPr>
          <p:nvPr>
            <p:ph type="body" idx="1"/>
          </p:nvPr>
        </p:nvSpPr>
        <p:spPr/>
        <p:txBody>
          <a:bodyPr/>
          <a:lstStyle/>
          <a:p>
            <a:pPr>
              <a:buFont typeface="Arial" panose="020B0604020202020204" pitchFamily="34" charset="0"/>
              <a:buChar char="•"/>
            </a:pPr>
            <a:r>
              <a:rPr lang="en-US" sz="1400" dirty="0">
                <a:solidFill>
                  <a:schemeClr val="bg1"/>
                </a:solidFill>
              </a:rPr>
              <a:t>From the trend of the cases and deaths over the years, it shows that January had highest number of deaths. So, the government should be on high alert during this month and take the necessary precautions such as tightening measures against COVID 19 to prevent the high number of deaths from happening.</a:t>
            </a:r>
          </a:p>
          <a:p>
            <a:pPr>
              <a:buFont typeface="Arial" panose="020B0604020202020204" pitchFamily="34" charset="0"/>
              <a:buChar char="•"/>
            </a:pPr>
            <a:r>
              <a:rPr lang="en-US" sz="1400" dirty="0">
                <a:solidFill>
                  <a:schemeClr val="bg1"/>
                </a:solidFill>
              </a:rPr>
              <a:t>Overall, Europe and North America are still facing high levels of COVID 19 cases in 2022. This is probably because of the low number of vaccines, compared to Asia which had a lower number of cases because of the high number of vaccines. Hence, European and North American countries should promote their vaccines effectively to their civilians by restating the benefits of being vaccinated using promotion videos and advertisements, which can hopefully result in the decrease of the number of cases in the continents.</a:t>
            </a:r>
            <a:endParaRPr lang="en-US" sz="1400" dirty="0">
              <a:solidFill>
                <a:schemeClr val="tx1">
                  <a:lumMod val="75000"/>
                </a:schemeClr>
              </a:solidFill>
            </a:endParaRPr>
          </a:p>
          <a:p>
            <a:pPr>
              <a:buFont typeface="Arial" panose="020B0604020202020204" pitchFamily="34" charset="0"/>
              <a:buChar char="•"/>
            </a:pPr>
            <a:endParaRPr lang="en-US" sz="1400" dirty="0">
              <a:solidFill>
                <a:schemeClr val="bg1"/>
              </a:solidFill>
            </a:endParaRPr>
          </a:p>
        </p:txBody>
      </p:sp>
      <p:sp>
        <p:nvSpPr>
          <p:cNvPr id="5" name="TextBox 4">
            <a:extLst>
              <a:ext uri="{FF2B5EF4-FFF2-40B4-BE49-F238E27FC236}">
                <a16:creationId xmlns:a16="http://schemas.microsoft.com/office/drawing/2014/main" id="{0E1DD782-E7DF-7F3B-0166-3BEA771C7693}"/>
              </a:ext>
            </a:extLst>
          </p:cNvPr>
          <p:cNvSpPr txBox="1"/>
          <p:nvPr/>
        </p:nvSpPr>
        <p:spPr>
          <a:xfrm>
            <a:off x="4411620" y="96585"/>
            <a:ext cx="3853762" cy="1200329"/>
          </a:xfrm>
          <a:prstGeom prst="rect">
            <a:avLst/>
          </a:prstGeom>
          <a:solidFill>
            <a:schemeClr val="accent1"/>
          </a:solidFill>
        </p:spPr>
        <p:txBody>
          <a:bodyPr wrap="square" rtlCol="0">
            <a:spAutoFit/>
          </a:bodyPr>
          <a:lstStyle/>
          <a:p>
            <a:r>
              <a:rPr lang="en-US" sz="1200" u="sng" dirty="0">
                <a:latin typeface="Work Sans" pitchFamily="2" charset="0"/>
              </a:rPr>
              <a:t>2 Things We Have Learnt:</a:t>
            </a:r>
          </a:p>
          <a:p>
            <a:pPr marL="228600" indent="-228600">
              <a:buAutoNum type="arabicParenR"/>
            </a:pPr>
            <a:r>
              <a:rPr lang="en-SG" sz="1200" dirty="0">
                <a:latin typeface="Work Sans" pitchFamily="2" charset="0"/>
              </a:rPr>
              <a:t>How to obtain useful real world datasets that can help to achieve our objectives effectively</a:t>
            </a:r>
          </a:p>
          <a:p>
            <a:pPr marL="228600" indent="-228600">
              <a:buAutoNum type="arabicParenR"/>
            </a:pPr>
            <a:r>
              <a:rPr lang="en-SG" sz="1200" dirty="0">
                <a:latin typeface="Work Sans" pitchFamily="2" charset="0"/>
              </a:rPr>
              <a:t>How to clean datasets to obtain only the columns and rows that we plan to use in Tableau</a:t>
            </a:r>
          </a:p>
        </p:txBody>
      </p:sp>
    </p:spTree>
    <p:extLst>
      <p:ext uri="{BB962C8B-B14F-4D97-AF65-F5344CB8AC3E}">
        <p14:creationId xmlns:p14="http://schemas.microsoft.com/office/powerpoint/2010/main" val="95742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3DBCB-094C-65D5-7DAC-BA5E5875717D}"/>
              </a:ext>
            </a:extLst>
          </p:cNvPr>
          <p:cNvSpPr>
            <a:spLocks noGrp="1"/>
          </p:cNvSpPr>
          <p:nvPr>
            <p:ph type="title"/>
          </p:nvPr>
        </p:nvSpPr>
        <p:spPr>
          <a:xfrm>
            <a:off x="265050" y="303150"/>
            <a:ext cx="5571208" cy="787200"/>
          </a:xfrm>
        </p:spPr>
        <p:txBody>
          <a:bodyPr/>
          <a:lstStyle/>
          <a:p>
            <a:r>
              <a:rPr lang="en-US" sz="2400" dirty="0"/>
              <a:t>Contribution by Team Members</a:t>
            </a:r>
            <a:endParaRPr lang="en-SG" sz="2400" dirty="0"/>
          </a:p>
        </p:txBody>
      </p:sp>
      <p:graphicFrame>
        <p:nvGraphicFramePr>
          <p:cNvPr id="3" name="Table 3">
            <a:extLst>
              <a:ext uri="{FF2B5EF4-FFF2-40B4-BE49-F238E27FC236}">
                <a16:creationId xmlns:a16="http://schemas.microsoft.com/office/drawing/2014/main" id="{8D6B8822-B3B0-1EA1-8BA0-AC11FB104BB3}"/>
              </a:ext>
            </a:extLst>
          </p:cNvPr>
          <p:cNvGraphicFramePr>
            <a:graphicFrameLocks noGrp="1"/>
          </p:cNvGraphicFramePr>
          <p:nvPr>
            <p:extLst>
              <p:ext uri="{D42A27DB-BD31-4B8C-83A1-F6EECF244321}">
                <p14:modId xmlns:p14="http://schemas.microsoft.com/office/powerpoint/2010/main" val="2847722676"/>
              </p:ext>
            </p:extLst>
          </p:nvPr>
        </p:nvGraphicFramePr>
        <p:xfrm>
          <a:off x="1146976" y="1724495"/>
          <a:ext cx="6850048" cy="2799800"/>
        </p:xfrm>
        <a:graphic>
          <a:graphicData uri="http://schemas.openxmlformats.org/drawingml/2006/table">
            <a:tbl>
              <a:tblPr firstRow="1" bandRow="1">
                <a:tableStyleId>{1B1E3042-6DF1-4446-ABB6-88B2FFE3D64E}</a:tableStyleId>
              </a:tblPr>
              <a:tblGrid>
                <a:gridCol w="1801361">
                  <a:extLst>
                    <a:ext uri="{9D8B030D-6E8A-4147-A177-3AD203B41FA5}">
                      <a16:colId xmlns:a16="http://schemas.microsoft.com/office/drawing/2014/main" val="1151673587"/>
                    </a:ext>
                  </a:extLst>
                </a:gridCol>
                <a:gridCol w="2765338">
                  <a:extLst>
                    <a:ext uri="{9D8B030D-6E8A-4147-A177-3AD203B41FA5}">
                      <a16:colId xmlns:a16="http://schemas.microsoft.com/office/drawing/2014/main" val="2313387017"/>
                    </a:ext>
                  </a:extLst>
                </a:gridCol>
                <a:gridCol w="2283349">
                  <a:extLst>
                    <a:ext uri="{9D8B030D-6E8A-4147-A177-3AD203B41FA5}">
                      <a16:colId xmlns:a16="http://schemas.microsoft.com/office/drawing/2014/main" val="1036269817"/>
                    </a:ext>
                  </a:extLst>
                </a:gridCol>
              </a:tblGrid>
              <a:tr h="559960">
                <a:tc>
                  <a:txBody>
                    <a:bodyPr/>
                    <a:lstStyle/>
                    <a:p>
                      <a:pPr algn="ctr"/>
                      <a:r>
                        <a:rPr lang="en-US" b="1" u="sng" dirty="0">
                          <a:latin typeface="Inter" panose="020B0604020202020204" charset="0"/>
                          <a:ea typeface="Inter" panose="020B0604020202020204" charset="0"/>
                        </a:rPr>
                        <a:t>Student Name</a:t>
                      </a:r>
                      <a:endParaRPr lang="en-SG" b="1" u="sng" dirty="0">
                        <a:latin typeface="Inter" panose="020B0604020202020204" charset="0"/>
                        <a:ea typeface="Inter" panose="020B0604020202020204" charset="0"/>
                      </a:endParaRPr>
                    </a:p>
                  </a:txBody>
                  <a:tcPr/>
                </a:tc>
                <a:tc>
                  <a:txBody>
                    <a:bodyPr/>
                    <a:lstStyle/>
                    <a:p>
                      <a:r>
                        <a:rPr lang="en-US" b="1" u="sng" dirty="0">
                          <a:latin typeface="Inter" panose="020B0604020202020204" charset="0"/>
                          <a:ea typeface="Inter" panose="020B0604020202020204" charset="0"/>
                        </a:rPr>
                        <a:t>Percentage of Contribution</a:t>
                      </a:r>
                      <a:endParaRPr lang="en-SG" b="1" u="sng" dirty="0">
                        <a:latin typeface="Inter" panose="020B0604020202020204" charset="0"/>
                        <a:ea typeface="Inter" panose="020B0604020202020204" charset="0"/>
                      </a:endParaRPr>
                    </a:p>
                  </a:txBody>
                  <a:tcPr/>
                </a:tc>
                <a:tc>
                  <a:txBody>
                    <a:bodyPr/>
                    <a:lstStyle/>
                    <a:p>
                      <a:pPr algn="ctr"/>
                      <a:r>
                        <a:rPr lang="en-US" b="1" u="sng" dirty="0">
                          <a:latin typeface="Inter" panose="020B0604020202020204" charset="0"/>
                          <a:ea typeface="Inter" panose="020B0604020202020204" charset="0"/>
                        </a:rPr>
                        <a:t>Tasks</a:t>
                      </a:r>
                      <a:endParaRPr lang="en-SG" b="1" u="sng" dirty="0">
                        <a:latin typeface="Inter" panose="020B0604020202020204" charset="0"/>
                        <a:ea typeface="Inter" panose="020B0604020202020204" charset="0"/>
                      </a:endParaRPr>
                    </a:p>
                  </a:txBody>
                  <a:tcPr/>
                </a:tc>
                <a:extLst>
                  <a:ext uri="{0D108BD9-81ED-4DB2-BD59-A6C34878D82A}">
                    <a16:rowId xmlns:a16="http://schemas.microsoft.com/office/drawing/2014/main" val="1440666843"/>
                  </a:ext>
                </a:extLst>
              </a:tr>
              <a:tr h="559960">
                <a:tc>
                  <a:txBody>
                    <a:bodyPr/>
                    <a:lstStyle/>
                    <a:p>
                      <a:r>
                        <a:rPr lang="en-US" sz="1200" dirty="0"/>
                        <a:t>Tan Wen Tao Bryan</a:t>
                      </a:r>
                      <a:endParaRPr lang="en-SG" sz="1200" dirty="0"/>
                    </a:p>
                  </a:txBody>
                  <a:tcPr/>
                </a:tc>
                <a:tc>
                  <a:txBody>
                    <a:bodyPr/>
                    <a:lstStyle/>
                    <a:p>
                      <a:r>
                        <a:rPr lang="en-US" sz="1200" dirty="0"/>
                        <a:t>25%</a:t>
                      </a:r>
                      <a:endParaRPr lang="en-SG" sz="1200" dirty="0"/>
                    </a:p>
                  </a:txBody>
                  <a:tcPr/>
                </a:tc>
                <a:tc>
                  <a:txBody>
                    <a:bodyPr/>
                    <a:lstStyle/>
                    <a:p>
                      <a:r>
                        <a:rPr lang="en-US" sz="1200" dirty="0"/>
                        <a:t>Dashboard 2, Dashboard 3, pptx</a:t>
                      </a:r>
                      <a:endParaRPr lang="en-SG" sz="1200" dirty="0"/>
                    </a:p>
                  </a:txBody>
                  <a:tcPr/>
                </a:tc>
                <a:extLst>
                  <a:ext uri="{0D108BD9-81ED-4DB2-BD59-A6C34878D82A}">
                    <a16:rowId xmlns:a16="http://schemas.microsoft.com/office/drawing/2014/main" val="3120953325"/>
                  </a:ext>
                </a:extLst>
              </a:tr>
              <a:tr h="559960">
                <a:tc>
                  <a:txBody>
                    <a:bodyPr/>
                    <a:lstStyle/>
                    <a:p>
                      <a:r>
                        <a:rPr lang="en-SG" sz="1200" dirty="0"/>
                        <a:t>Ryan Yeo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25%</a:t>
                      </a:r>
                      <a:endParaRPr kumimoji="0" lang="en-SG" sz="1200" b="0" i="0" u="none" strike="noStrike" kern="0" cap="none" spc="0" normalizeH="0" baseline="0" noProof="0" dirty="0">
                        <a:ln>
                          <a:noFill/>
                        </a:ln>
                        <a:solidFill>
                          <a:srgbClr val="000000"/>
                        </a:solidFill>
                        <a:effectLst/>
                        <a:uLnTx/>
                        <a:uFillTx/>
                        <a:latin typeface="Arial"/>
                        <a:cs typeface="Arial"/>
                        <a:sym typeface="Arial"/>
                      </a:endParaRPr>
                    </a:p>
                    <a:p>
                      <a:endParaRPr lang="en-SG" dirty="0"/>
                    </a:p>
                  </a:txBody>
                  <a:tcPr/>
                </a:tc>
                <a:tc>
                  <a:txBody>
                    <a:bodyPr/>
                    <a:lstStyle/>
                    <a:p>
                      <a:r>
                        <a:rPr lang="en-US" sz="1200" dirty="0"/>
                        <a:t>Data Wrangling, Dashboard 1, pptx</a:t>
                      </a:r>
                      <a:endParaRPr lang="en-SG" sz="1200" dirty="0"/>
                    </a:p>
                  </a:txBody>
                  <a:tcPr/>
                </a:tc>
                <a:extLst>
                  <a:ext uri="{0D108BD9-81ED-4DB2-BD59-A6C34878D82A}">
                    <a16:rowId xmlns:a16="http://schemas.microsoft.com/office/drawing/2014/main" val="1943615545"/>
                  </a:ext>
                </a:extLst>
              </a:tr>
              <a:tr h="559960">
                <a:tc>
                  <a:txBody>
                    <a:bodyPr/>
                    <a:lstStyle/>
                    <a:p>
                      <a:r>
                        <a:rPr lang="en-SG" sz="1200" dirty="0"/>
                        <a:t>Zachary Leong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25%</a:t>
                      </a:r>
                      <a:endParaRPr kumimoji="0" lang="en-SG" sz="1200" b="0" i="0" u="none" strike="noStrike" kern="0" cap="none" spc="0" normalizeH="0" baseline="0" noProof="0" dirty="0">
                        <a:ln>
                          <a:noFill/>
                        </a:ln>
                        <a:solidFill>
                          <a:srgbClr val="000000"/>
                        </a:solidFill>
                        <a:effectLst/>
                        <a:uLnTx/>
                        <a:uFillTx/>
                        <a:latin typeface="Arial"/>
                        <a:cs typeface="Arial"/>
                        <a:sym typeface="Arial"/>
                      </a:endParaRPr>
                    </a:p>
                    <a:p>
                      <a:endParaRPr lang="en-SG" dirty="0"/>
                    </a:p>
                  </a:txBody>
                  <a:tcPr/>
                </a:tc>
                <a:tc>
                  <a:txBody>
                    <a:bodyPr/>
                    <a:lstStyle/>
                    <a:p>
                      <a:r>
                        <a:rPr lang="en-US" sz="1200" dirty="0"/>
                        <a:t>Data Wrangling, pptx, Dashboard 3</a:t>
                      </a:r>
                      <a:endParaRPr lang="en-SG" sz="1200" dirty="0"/>
                    </a:p>
                  </a:txBody>
                  <a:tcPr/>
                </a:tc>
                <a:extLst>
                  <a:ext uri="{0D108BD9-81ED-4DB2-BD59-A6C34878D82A}">
                    <a16:rowId xmlns:a16="http://schemas.microsoft.com/office/drawing/2014/main" val="4144000565"/>
                  </a:ext>
                </a:extLst>
              </a:tr>
              <a:tr h="559960">
                <a:tc>
                  <a:txBody>
                    <a:bodyPr/>
                    <a:lstStyle/>
                    <a:p>
                      <a:r>
                        <a:rPr lang="en-SG" sz="1200" dirty="0"/>
                        <a:t>Ethan Jedidiah Pang Kin Fong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25%</a:t>
                      </a:r>
                      <a:endParaRPr kumimoji="0" lang="en-SG" sz="1200" b="0" i="0" u="none" strike="noStrike" kern="0" cap="none" spc="0" normalizeH="0" baseline="0" noProof="0" dirty="0">
                        <a:ln>
                          <a:noFill/>
                        </a:ln>
                        <a:solidFill>
                          <a:srgbClr val="000000"/>
                        </a:solidFill>
                        <a:effectLst/>
                        <a:uLnTx/>
                        <a:uFillTx/>
                        <a:latin typeface="Arial"/>
                        <a:cs typeface="Arial"/>
                        <a:sym typeface="Arial"/>
                      </a:endParaRPr>
                    </a:p>
                    <a:p>
                      <a:endParaRPr lang="en-SG" dirty="0"/>
                    </a:p>
                  </a:txBody>
                  <a:tcPr/>
                </a:tc>
                <a:tc>
                  <a:txBody>
                    <a:bodyPr/>
                    <a:lstStyle/>
                    <a:p>
                      <a:r>
                        <a:rPr lang="en-US" sz="1200" dirty="0"/>
                        <a:t>Storyboard, pptx, Dashboard 1</a:t>
                      </a:r>
                      <a:endParaRPr lang="en-SG" sz="1200" dirty="0"/>
                    </a:p>
                  </a:txBody>
                  <a:tcPr/>
                </a:tc>
                <a:extLst>
                  <a:ext uri="{0D108BD9-81ED-4DB2-BD59-A6C34878D82A}">
                    <a16:rowId xmlns:a16="http://schemas.microsoft.com/office/drawing/2014/main" val="819641659"/>
                  </a:ext>
                </a:extLst>
              </a:tr>
            </a:tbl>
          </a:graphicData>
        </a:graphic>
      </p:graphicFrame>
      <p:sp>
        <p:nvSpPr>
          <p:cNvPr id="4" name="TextBox 3">
            <a:extLst>
              <a:ext uri="{FF2B5EF4-FFF2-40B4-BE49-F238E27FC236}">
                <a16:creationId xmlns:a16="http://schemas.microsoft.com/office/drawing/2014/main" id="{0B3EECB6-364B-775C-00AA-02144A6C1360}"/>
              </a:ext>
            </a:extLst>
          </p:cNvPr>
          <p:cNvSpPr txBox="1"/>
          <p:nvPr/>
        </p:nvSpPr>
        <p:spPr>
          <a:xfrm>
            <a:off x="1109207" y="1264257"/>
            <a:ext cx="6850048" cy="30777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Work Sans" pitchFamily="2" charset="0"/>
              </a:rPr>
              <a:t>Everyone played a part in every section of the assignment.</a:t>
            </a:r>
            <a:endParaRPr lang="en-SG" dirty="0">
              <a:solidFill>
                <a:schemeClr val="bg1"/>
              </a:solidFill>
              <a:latin typeface="Work Sans" pitchFamily="2" charset="0"/>
            </a:endParaRPr>
          </a:p>
        </p:txBody>
      </p:sp>
    </p:spTree>
    <p:extLst>
      <p:ext uri="{BB962C8B-B14F-4D97-AF65-F5344CB8AC3E}">
        <p14:creationId xmlns:p14="http://schemas.microsoft.com/office/powerpoint/2010/main" val="3559096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9"/>
        <p:cNvGrpSpPr/>
        <p:nvPr/>
      </p:nvGrpSpPr>
      <p:grpSpPr>
        <a:xfrm>
          <a:off x="0" y="0"/>
          <a:ext cx="0" cy="0"/>
          <a:chOff x="0" y="0"/>
          <a:chExt cx="0" cy="0"/>
        </a:xfrm>
      </p:grpSpPr>
      <p:sp>
        <p:nvSpPr>
          <p:cNvPr id="2731" name="Google Shape;2731;p59"/>
          <p:cNvSpPr txBox="1">
            <a:spLocks noGrp="1"/>
          </p:cNvSpPr>
          <p:nvPr>
            <p:ph type="body" idx="2"/>
          </p:nvPr>
        </p:nvSpPr>
        <p:spPr>
          <a:xfrm>
            <a:off x="447880" y="1261954"/>
            <a:ext cx="8245125" cy="143159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nb-NO" sz="1600" dirty="0">
                <a:solidFill>
                  <a:schemeClr val="dk1"/>
                </a:solidFill>
              </a:rPr>
              <a:t>   </a:t>
            </a:r>
            <a:r>
              <a:rPr lang="nb-NO" sz="1600" b="1" u="sng" dirty="0">
                <a:solidFill>
                  <a:schemeClr val="dk1"/>
                </a:solidFill>
              </a:rPr>
              <a:t>Dataset Links:</a:t>
            </a:r>
          </a:p>
          <a:p>
            <a:pPr marL="457200" lvl="0" indent="-317500" rtl="0">
              <a:lnSpc>
                <a:spcPct val="200000"/>
              </a:lnSpc>
              <a:spcBef>
                <a:spcPts val="0"/>
              </a:spcBef>
              <a:spcAft>
                <a:spcPts val="0"/>
              </a:spcAft>
              <a:buSzPct val="50000"/>
              <a:buFont typeface="Inter"/>
              <a:buChar char="●"/>
            </a:pPr>
            <a:r>
              <a:rPr lang="nb-NO" sz="1100" dirty="0">
                <a:hlinkClick r:id="rId3"/>
              </a:rPr>
              <a:t>https://ourworldindata.org/covid-vaccinations</a:t>
            </a:r>
            <a:r>
              <a:rPr lang="nb-NO" sz="1100" dirty="0"/>
              <a:t> (Dataset)</a:t>
            </a:r>
          </a:p>
          <a:p>
            <a:pPr marL="457200" lvl="0" indent="-317500" rtl="0">
              <a:lnSpc>
                <a:spcPct val="200000"/>
              </a:lnSpc>
              <a:spcBef>
                <a:spcPts val="0"/>
              </a:spcBef>
              <a:spcAft>
                <a:spcPts val="0"/>
              </a:spcAft>
              <a:buSzPct val="50000"/>
              <a:buFont typeface="Inter"/>
              <a:buChar char="●"/>
            </a:pPr>
            <a:r>
              <a:rPr lang="nb-NO" sz="1100" dirty="0">
                <a:hlinkClick r:id="rId4"/>
              </a:rPr>
              <a:t>https://ourworldindata.org/covid-face-coverings</a:t>
            </a:r>
            <a:r>
              <a:rPr lang="nb-NO" sz="1100" dirty="0"/>
              <a:t> (Dataset)</a:t>
            </a:r>
          </a:p>
          <a:p>
            <a:pPr marL="457200" lvl="0" indent="-317500" rtl="0">
              <a:lnSpc>
                <a:spcPct val="200000"/>
              </a:lnSpc>
              <a:spcBef>
                <a:spcPts val="0"/>
              </a:spcBef>
              <a:spcAft>
                <a:spcPts val="0"/>
              </a:spcAft>
              <a:buSzPct val="50000"/>
              <a:buFont typeface="Inter"/>
              <a:buChar char="●"/>
            </a:pPr>
            <a:r>
              <a:rPr lang="nb-NO" sz="1100" dirty="0">
                <a:hlinkClick r:id="rId5"/>
              </a:rPr>
              <a:t>https://ourworldindata.org/covid-school-workplace-closures</a:t>
            </a:r>
            <a:r>
              <a:rPr lang="nb-NO" sz="1100" dirty="0"/>
              <a:t> (Dataset)</a:t>
            </a:r>
          </a:p>
          <a:p>
            <a:pPr marL="139700" lvl="0" indent="0" rtl="0">
              <a:lnSpc>
                <a:spcPct val="200000"/>
              </a:lnSpc>
              <a:spcBef>
                <a:spcPts val="0"/>
              </a:spcBef>
              <a:spcAft>
                <a:spcPts val="0"/>
              </a:spcAft>
              <a:buSzPts val="1400"/>
              <a:buNone/>
            </a:pPr>
            <a:endParaRPr lang="nb-NO" sz="1100" dirty="0"/>
          </a:p>
        </p:txBody>
      </p:sp>
      <p:sp>
        <p:nvSpPr>
          <p:cNvPr id="2732" name="Google Shape;2732;p59"/>
          <p:cNvSpPr txBox="1">
            <a:spLocks noGrp="1"/>
          </p:cNvSpPr>
          <p:nvPr>
            <p:ph type="title"/>
          </p:nvPr>
        </p:nvSpPr>
        <p:spPr>
          <a:xfrm>
            <a:off x="265050" y="303150"/>
            <a:ext cx="3064800" cy="787200"/>
          </a:xfrm>
          <a:prstGeom prst="rect">
            <a:avLst/>
          </a:prstGeom>
        </p:spPr>
        <p:txBody>
          <a:bodyPr spcFirstLastPara="1" wrap="square" lIns="411475" tIns="91425" rIns="91425" bIns="45700" anchor="ctr" anchorCtr="0">
            <a:noAutofit/>
          </a:bodyPr>
          <a:lstStyle/>
          <a:p>
            <a:pPr marL="0" lvl="0" indent="0" algn="l" rtl="0">
              <a:spcBef>
                <a:spcPts val="0"/>
              </a:spcBef>
              <a:spcAft>
                <a:spcPts val="0"/>
              </a:spcAft>
              <a:buNone/>
            </a:pPr>
            <a:r>
              <a:rPr lang="en-SG"/>
              <a:t>References</a:t>
            </a:r>
            <a:endParaRPr/>
          </a:p>
        </p:txBody>
      </p:sp>
      <p:sp>
        <p:nvSpPr>
          <p:cNvPr id="4" name="TextBox 3">
            <a:extLst>
              <a:ext uri="{FF2B5EF4-FFF2-40B4-BE49-F238E27FC236}">
                <a16:creationId xmlns:a16="http://schemas.microsoft.com/office/drawing/2014/main" id="{C05C0FB6-75E4-8905-78B3-F00AC06BD751}"/>
              </a:ext>
            </a:extLst>
          </p:cNvPr>
          <p:cNvSpPr txBox="1"/>
          <p:nvPr/>
        </p:nvSpPr>
        <p:spPr>
          <a:xfrm>
            <a:off x="513056" y="3028691"/>
            <a:ext cx="8179949" cy="1193725"/>
          </a:xfrm>
          <a:prstGeom prst="rect">
            <a:avLst/>
          </a:prstGeom>
          <a:noFill/>
        </p:spPr>
        <p:txBody>
          <a:bodyPr wrap="square" rtlCol="0">
            <a:spAutoFit/>
          </a:bodyPr>
          <a:lstStyle/>
          <a:p>
            <a:pPr>
              <a:lnSpc>
                <a:spcPct val="150000"/>
              </a:lnSpc>
            </a:pPr>
            <a:r>
              <a:rPr lang="en-SG" sz="1600" dirty="0">
                <a:latin typeface="Inter" panose="020B0604020202020204" charset="0"/>
                <a:ea typeface="Inter" panose="020B0604020202020204" charset="0"/>
              </a:rPr>
              <a:t>   </a:t>
            </a:r>
            <a:r>
              <a:rPr lang="en-SG" sz="1600" b="1" u="sng" dirty="0">
                <a:latin typeface="Inter" panose="020B0604020202020204" charset="0"/>
                <a:ea typeface="Inter" panose="020B0604020202020204" charset="0"/>
              </a:rPr>
              <a:t>Research Links:</a:t>
            </a:r>
          </a:p>
          <a:p>
            <a:pPr marL="171450" indent="-171450">
              <a:lnSpc>
                <a:spcPct val="150000"/>
              </a:lnSpc>
              <a:buClr>
                <a:schemeClr val="bg1"/>
              </a:buClr>
              <a:buFont typeface="Arial" panose="020B0604020202020204" pitchFamily="34" charset="0"/>
              <a:buChar char="•"/>
            </a:pPr>
            <a:r>
              <a:rPr lang="en-US" sz="1100" b="0" i="1" dirty="0">
                <a:solidFill>
                  <a:schemeClr val="bg1"/>
                </a:solidFill>
                <a:effectLst/>
                <a:latin typeface="Inter" panose="020B0604020202020204" charset="0"/>
                <a:ea typeface="Inter" panose="020B0604020202020204" charset="0"/>
              </a:rPr>
              <a:t>Coronavirus in Africa: Five reasons why Covid-19 has been less deadly than elsewhere</a:t>
            </a:r>
            <a:r>
              <a:rPr lang="en-US" sz="1100" b="0" i="0" dirty="0">
                <a:solidFill>
                  <a:schemeClr val="bg1"/>
                </a:solidFill>
                <a:effectLst/>
                <a:latin typeface="Inter" panose="020B0604020202020204" charset="0"/>
                <a:ea typeface="Inter" panose="020B0604020202020204" charset="0"/>
              </a:rPr>
              <a:t>, 2021 [online]. Available from: </a:t>
            </a:r>
            <a:r>
              <a:rPr lang="en-SG" sz="1100" dirty="0">
                <a:latin typeface="Inter" panose="020B0604020202020204" charset="0"/>
                <a:ea typeface="Inter" panose="020B0604020202020204" charset="0"/>
                <a:hlinkClick r:id="rId6"/>
              </a:rPr>
              <a:t>https://gdc.unicef.org/resource/coronavirus-africa-five-reasons-why-covid-19-has-been-less-deadly-elsewhere</a:t>
            </a:r>
            <a:r>
              <a:rPr lang="en-SG" sz="1100" dirty="0">
                <a:latin typeface="Inter" panose="020B0604020202020204" charset="0"/>
                <a:ea typeface="Inter" panose="020B0604020202020204" charset="0"/>
              </a:rPr>
              <a:t> </a:t>
            </a:r>
            <a:r>
              <a:rPr lang="en-SG" sz="1100" dirty="0">
                <a:solidFill>
                  <a:schemeClr val="bg1"/>
                </a:solidFill>
                <a:latin typeface="Inter" panose="020B0604020202020204" charset="0"/>
                <a:ea typeface="Inter" panose="020B0604020202020204" charset="0"/>
              </a:rPr>
              <a:t>[Accessed at 8 Dec 2022]</a:t>
            </a:r>
            <a:endParaRPr lang="en-SG" b="1" dirty="0">
              <a:latin typeface="Inter" panose="020B0604020202020204" charset="0"/>
              <a:ea typeface="Inter" panose="020B060402020202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57"/>
          <p:cNvSpPr txBox="1">
            <a:spLocks noGrp="1"/>
          </p:cNvSpPr>
          <p:nvPr>
            <p:ph type="title"/>
          </p:nvPr>
        </p:nvSpPr>
        <p:spPr>
          <a:xfrm>
            <a:off x="389613" y="670550"/>
            <a:ext cx="5048157" cy="8730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THANK YOU!</a:t>
            </a:r>
            <a:endParaRPr/>
          </a:p>
        </p:txBody>
      </p:sp>
      <p:sp>
        <p:nvSpPr>
          <p:cNvPr id="2430" name="Google Shape;2430;p57"/>
          <p:cNvSpPr txBox="1">
            <a:spLocks noGrp="1"/>
          </p:cNvSpPr>
          <p:nvPr>
            <p:ph type="subTitle" idx="1"/>
          </p:nvPr>
        </p:nvSpPr>
        <p:spPr>
          <a:xfrm>
            <a:off x="679170" y="1625626"/>
            <a:ext cx="3611242" cy="19223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US" sz="1800"/>
              <a:t>Do you have any questions?</a:t>
            </a:r>
          </a:p>
          <a:p>
            <a:pPr marL="0" lvl="0" indent="0" algn="l" rtl="0">
              <a:spcBef>
                <a:spcPts val="0"/>
              </a:spcBef>
              <a:spcAft>
                <a:spcPts val="0"/>
              </a:spcAft>
              <a:buClr>
                <a:schemeClr val="lt1"/>
              </a:buClr>
              <a:buSzPts val="1100"/>
              <a:buFont typeface="Arial"/>
              <a:buNone/>
            </a:pPr>
            <a:r>
              <a:rPr lang="en-US" sz="1800">
                <a:hlinkClick r:id="rId3"/>
              </a:rPr>
              <a:t>yumbuckets05@gmail.com</a:t>
            </a:r>
            <a:endParaRPr lang="en-US" sz="1800"/>
          </a:p>
        </p:txBody>
      </p:sp>
      <p:grpSp>
        <p:nvGrpSpPr>
          <p:cNvPr id="2432" name="Google Shape;2432;p57"/>
          <p:cNvGrpSpPr/>
          <p:nvPr/>
        </p:nvGrpSpPr>
        <p:grpSpPr>
          <a:xfrm>
            <a:off x="4696649" y="1240086"/>
            <a:ext cx="4750763" cy="4520119"/>
            <a:chOff x="2097500" y="1644950"/>
            <a:chExt cx="3298225" cy="3138100"/>
          </a:xfrm>
        </p:grpSpPr>
        <p:sp>
          <p:nvSpPr>
            <p:cNvPr id="2433" name="Google Shape;2433;p57"/>
            <p:cNvSpPr/>
            <p:nvPr/>
          </p:nvSpPr>
          <p:spPr>
            <a:xfrm>
              <a:off x="3022475" y="3546325"/>
              <a:ext cx="117475" cy="257725"/>
            </a:xfrm>
            <a:custGeom>
              <a:avLst/>
              <a:gdLst/>
              <a:ahLst/>
              <a:cxnLst/>
              <a:rect l="l" t="t" r="r" b="b"/>
              <a:pathLst>
                <a:path w="4699" h="10309" extrusionOk="0">
                  <a:moveTo>
                    <a:pt x="1696" y="0"/>
                  </a:moveTo>
                  <a:lnTo>
                    <a:pt x="1596" y="2502"/>
                  </a:lnTo>
                  <a:cubicBezTo>
                    <a:pt x="1262" y="3236"/>
                    <a:pt x="1029" y="4003"/>
                    <a:pt x="895" y="4804"/>
                  </a:cubicBezTo>
                  <a:cubicBezTo>
                    <a:pt x="795" y="5904"/>
                    <a:pt x="795" y="6805"/>
                    <a:pt x="795" y="6805"/>
                  </a:cubicBezTo>
                  <a:cubicBezTo>
                    <a:pt x="795" y="6805"/>
                    <a:pt x="395" y="8706"/>
                    <a:pt x="195" y="9307"/>
                  </a:cubicBezTo>
                  <a:cubicBezTo>
                    <a:pt x="1" y="9792"/>
                    <a:pt x="340" y="10309"/>
                    <a:pt x="848" y="10309"/>
                  </a:cubicBezTo>
                  <a:cubicBezTo>
                    <a:pt x="864" y="10309"/>
                    <a:pt x="879" y="10308"/>
                    <a:pt x="895" y="10307"/>
                  </a:cubicBezTo>
                  <a:cubicBezTo>
                    <a:pt x="1696" y="10107"/>
                    <a:pt x="2430" y="9707"/>
                    <a:pt x="2997" y="9107"/>
                  </a:cubicBezTo>
                  <a:cubicBezTo>
                    <a:pt x="3998" y="7972"/>
                    <a:pt x="4598" y="6538"/>
                    <a:pt x="4698" y="5004"/>
                  </a:cubicBezTo>
                  <a:cubicBezTo>
                    <a:pt x="4698" y="3636"/>
                    <a:pt x="4598" y="734"/>
                    <a:pt x="4598" y="734"/>
                  </a:cubicBezTo>
                  <a:lnTo>
                    <a:pt x="1696"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7"/>
            <p:cNvSpPr/>
            <p:nvPr/>
          </p:nvSpPr>
          <p:spPr>
            <a:xfrm>
              <a:off x="2989800" y="2489725"/>
              <a:ext cx="189325" cy="1109975"/>
            </a:xfrm>
            <a:custGeom>
              <a:avLst/>
              <a:gdLst/>
              <a:ahLst/>
              <a:cxnLst/>
              <a:rect l="l" t="t" r="r" b="b"/>
              <a:pathLst>
                <a:path w="7573" h="44399" extrusionOk="0">
                  <a:moveTo>
                    <a:pt x="1" y="0"/>
                  </a:moveTo>
                  <a:cubicBezTo>
                    <a:pt x="1" y="1"/>
                    <a:pt x="101" y="9074"/>
                    <a:pt x="101" y="9474"/>
                  </a:cubicBezTo>
                  <a:cubicBezTo>
                    <a:pt x="101" y="9874"/>
                    <a:pt x="1802" y="44399"/>
                    <a:pt x="1802" y="44399"/>
                  </a:cubicBezTo>
                  <a:cubicBezTo>
                    <a:pt x="2903" y="44366"/>
                    <a:pt x="4004" y="44299"/>
                    <a:pt x="5071" y="44199"/>
                  </a:cubicBezTo>
                  <a:cubicBezTo>
                    <a:pt x="6038" y="44032"/>
                    <a:pt x="6939" y="43532"/>
                    <a:pt x="7573" y="42798"/>
                  </a:cubicBezTo>
                  <a:cubicBezTo>
                    <a:pt x="7573" y="42798"/>
                    <a:pt x="6172" y="33524"/>
                    <a:pt x="6005" y="30322"/>
                  </a:cubicBezTo>
                  <a:cubicBezTo>
                    <a:pt x="5805" y="27120"/>
                    <a:pt x="4104" y="12376"/>
                    <a:pt x="3603" y="7106"/>
                  </a:cubicBezTo>
                  <a:cubicBezTo>
                    <a:pt x="3103" y="1802"/>
                    <a:pt x="1" y="1"/>
                    <a:pt x="1" y="0"/>
                  </a:cubicBezTo>
                  <a:close/>
                </a:path>
              </a:pathLst>
            </a:custGeom>
            <a:solidFill>
              <a:schemeClr val="accen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7"/>
            <p:cNvSpPr/>
            <p:nvPr/>
          </p:nvSpPr>
          <p:spPr>
            <a:xfrm>
              <a:off x="2443575" y="3342825"/>
              <a:ext cx="541250" cy="819800"/>
            </a:xfrm>
            <a:custGeom>
              <a:avLst/>
              <a:gdLst/>
              <a:ahLst/>
              <a:cxnLst/>
              <a:rect l="l" t="t" r="r" b="b"/>
              <a:pathLst>
                <a:path w="21650" h="32792" extrusionOk="0">
                  <a:moveTo>
                    <a:pt x="21550" y="1"/>
                  </a:moveTo>
                  <a:cubicBezTo>
                    <a:pt x="21550" y="1"/>
                    <a:pt x="15078" y="3170"/>
                    <a:pt x="10075" y="3370"/>
                  </a:cubicBezTo>
                  <a:cubicBezTo>
                    <a:pt x="9761" y="3389"/>
                    <a:pt x="9446" y="3399"/>
                    <a:pt x="9133" y="3399"/>
                  </a:cubicBezTo>
                  <a:cubicBezTo>
                    <a:pt x="6715" y="3399"/>
                    <a:pt x="4321" y="2836"/>
                    <a:pt x="2136" y="1802"/>
                  </a:cubicBezTo>
                  <a:cubicBezTo>
                    <a:pt x="2002" y="1735"/>
                    <a:pt x="1902" y="1702"/>
                    <a:pt x="1902" y="1702"/>
                  </a:cubicBezTo>
                  <a:lnTo>
                    <a:pt x="1" y="32691"/>
                  </a:lnTo>
                  <a:lnTo>
                    <a:pt x="2302" y="32791"/>
                  </a:lnTo>
                  <a:cubicBezTo>
                    <a:pt x="8674" y="32791"/>
                    <a:pt x="21650" y="28721"/>
                    <a:pt x="21650" y="28721"/>
                  </a:cubicBezTo>
                  <a:lnTo>
                    <a:pt x="21550" y="1"/>
                  </a:ln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7"/>
            <p:cNvSpPr/>
            <p:nvPr/>
          </p:nvSpPr>
          <p:spPr>
            <a:xfrm>
              <a:off x="2334350" y="2355000"/>
              <a:ext cx="650475" cy="1099200"/>
            </a:xfrm>
            <a:custGeom>
              <a:avLst/>
              <a:gdLst/>
              <a:ahLst/>
              <a:cxnLst/>
              <a:rect l="l" t="t" r="r" b="b"/>
              <a:pathLst>
                <a:path w="26019" h="43968" extrusionOk="0">
                  <a:moveTo>
                    <a:pt x="14442" y="1"/>
                  </a:moveTo>
                  <a:cubicBezTo>
                    <a:pt x="14063" y="1"/>
                    <a:pt x="13706" y="38"/>
                    <a:pt x="13376" y="119"/>
                  </a:cubicBezTo>
                  <a:cubicBezTo>
                    <a:pt x="11008" y="1653"/>
                    <a:pt x="8573" y="3021"/>
                    <a:pt x="6071" y="4289"/>
                  </a:cubicBezTo>
                  <a:cubicBezTo>
                    <a:pt x="3102" y="5690"/>
                    <a:pt x="200" y="10460"/>
                    <a:pt x="100" y="12661"/>
                  </a:cubicBezTo>
                  <a:cubicBezTo>
                    <a:pt x="0" y="14863"/>
                    <a:pt x="6872" y="42516"/>
                    <a:pt x="6872" y="42516"/>
                  </a:cubicBezTo>
                  <a:cubicBezTo>
                    <a:pt x="6872" y="42516"/>
                    <a:pt x="11438" y="43968"/>
                    <a:pt x="16254" y="43968"/>
                  </a:cubicBezTo>
                  <a:cubicBezTo>
                    <a:pt x="17186" y="43968"/>
                    <a:pt x="18127" y="43913"/>
                    <a:pt x="19047" y="43784"/>
                  </a:cubicBezTo>
                  <a:cubicBezTo>
                    <a:pt x="24718" y="43016"/>
                    <a:pt x="25919" y="39514"/>
                    <a:pt x="25919" y="39514"/>
                  </a:cubicBezTo>
                  <a:cubicBezTo>
                    <a:pt x="25919" y="39514"/>
                    <a:pt x="26019" y="6290"/>
                    <a:pt x="25118" y="5023"/>
                  </a:cubicBezTo>
                  <a:cubicBezTo>
                    <a:pt x="24298" y="3838"/>
                    <a:pt x="18282" y="1"/>
                    <a:pt x="14442" y="1"/>
                  </a:cubicBezTo>
                  <a:close/>
                </a:path>
              </a:pathLst>
            </a:custGeom>
            <a:solidFill>
              <a:schemeClr val="accen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7"/>
            <p:cNvSpPr/>
            <p:nvPr/>
          </p:nvSpPr>
          <p:spPr>
            <a:xfrm>
              <a:off x="2803300" y="2382025"/>
              <a:ext cx="271600" cy="1716375"/>
            </a:xfrm>
            <a:custGeom>
              <a:avLst/>
              <a:gdLst/>
              <a:ahLst/>
              <a:cxnLst/>
              <a:rect l="l" t="t" r="r" b="b"/>
              <a:pathLst>
                <a:path w="10864" h="68655" extrusionOk="0">
                  <a:moveTo>
                    <a:pt x="381" y="0"/>
                  </a:moveTo>
                  <a:cubicBezTo>
                    <a:pt x="159" y="0"/>
                    <a:pt x="1" y="163"/>
                    <a:pt x="122" y="839"/>
                  </a:cubicBezTo>
                  <a:cubicBezTo>
                    <a:pt x="122" y="839"/>
                    <a:pt x="489" y="4509"/>
                    <a:pt x="1190" y="13782"/>
                  </a:cubicBezTo>
                  <a:cubicBezTo>
                    <a:pt x="1890" y="23055"/>
                    <a:pt x="2090" y="60649"/>
                    <a:pt x="2090" y="60649"/>
                  </a:cubicBezTo>
                  <a:lnTo>
                    <a:pt x="2290" y="68655"/>
                  </a:lnTo>
                  <a:cubicBezTo>
                    <a:pt x="2290" y="68655"/>
                    <a:pt x="7394" y="67854"/>
                    <a:pt x="8895" y="66653"/>
                  </a:cubicBezTo>
                  <a:cubicBezTo>
                    <a:pt x="9596" y="66119"/>
                    <a:pt x="10263" y="65519"/>
                    <a:pt x="10863" y="64852"/>
                  </a:cubicBezTo>
                  <a:cubicBezTo>
                    <a:pt x="10863" y="64852"/>
                    <a:pt x="10363" y="37933"/>
                    <a:pt x="10363" y="29960"/>
                  </a:cubicBezTo>
                  <a:cubicBezTo>
                    <a:pt x="10329" y="24723"/>
                    <a:pt x="9862" y="19519"/>
                    <a:pt x="8995" y="14382"/>
                  </a:cubicBezTo>
                  <a:cubicBezTo>
                    <a:pt x="8995" y="14382"/>
                    <a:pt x="8695" y="6310"/>
                    <a:pt x="7794" y="4709"/>
                  </a:cubicBezTo>
                  <a:cubicBezTo>
                    <a:pt x="6894" y="3108"/>
                    <a:pt x="1290" y="139"/>
                    <a:pt x="989" y="139"/>
                  </a:cubicBezTo>
                  <a:cubicBezTo>
                    <a:pt x="845" y="139"/>
                    <a:pt x="586" y="0"/>
                    <a:pt x="381" y="0"/>
                  </a:cubicBezTo>
                  <a:close/>
                </a:path>
              </a:pathLst>
            </a:custGeom>
            <a:solidFill>
              <a:schemeClr val="accen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7"/>
            <p:cNvSpPr/>
            <p:nvPr/>
          </p:nvSpPr>
          <p:spPr>
            <a:xfrm>
              <a:off x="2906425" y="2841650"/>
              <a:ext cx="124275" cy="236025"/>
            </a:xfrm>
            <a:custGeom>
              <a:avLst/>
              <a:gdLst/>
              <a:ahLst/>
              <a:cxnLst/>
              <a:rect l="l" t="t" r="r" b="b"/>
              <a:pathLst>
                <a:path w="4971" h="9441" extrusionOk="0">
                  <a:moveTo>
                    <a:pt x="4970" y="0"/>
                  </a:moveTo>
                  <a:lnTo>
                    <a:pt x="0" y="534"/>
                  </a:lnTo>
                  <a:lnTo>
                    <a:pt x="0" y="9440"/>
                  </a:lnTo>
                  <a:lnTo>
                    <a:pt x="4970" y="8907"/>
                  </a:lnTo>
                  <a:lnTo>
                    <a:pt x="4970" y="0"/>
                  </a:lnTo>
                  <a:close/>
                </a:path>
              </a:pathLst>
            </a:custGeom>
            <a:solidFill>
              <a:schemeClr val="l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7"/>
            <p:cNvSpPr/>
            <p:nvPr/>
          </p:nvSpPr>
          <p:spPr>
            <a:xfrm>
              <a:off x="2953125" y="2795775"/>
              <a:ext cx="30875" cy="75925"/>
            </a:xfrm>
            <a:custGeom>
              <a:avLst/>
              <a:gdLst/>
              <a:ahLst/>
              <a:cxnLst/>
              <a:rect l="l" t="t" r="r" b="b"/>
              <a:pathLst>
                <a:path w="1235" h="3037" extrusionOk="0">
                  <a:moveTo>
                    <a:pt x="1234" y="1"/>
                  </a:moveTo>
                  <a:lnTo>
                    <a:pt x="0" y="67"/>
                  </a:lnTo>
                  <a:lnTo>
                    <a:pt x="0" y="3036"/>
                  </a:lnTo>
                  <a:lnTo>
                    <a:pt x="1234" y="2969"/>
                  </a:lnTo>
                  <a:lnTo>
                    <a:pt x="1234" y="1"/>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7"/>
            <p:cNvSpPr/>
            <p:nvPr/>
          </p:nvSpPr>
          <p:spPr>
            <a:xfrm>
              <a:off x="2802900" y="2382025"/>
              <a:ext cx="119375" cy="681475"/>
            </a:xfrm>
            <a:custGeom>
              <a:avLst/>
              <a:gdLst/>
              <a:ahLst/>
              <a:cxnLst/>
              <a:rect l="l" t="t" r="r" b="b"/>
              <a:pathLst>
                <a:path w="4775" h="27259" extrusionOk="0">
                  <a:moveTo>
                    <a:pt x="393" y="0"/>
                  </a:moveTo>
                  <a:cubicBezTo>
                    <a:pt x="167" y="0"/>
                    <a:pt x="1" y="163"/>
                    <a:pt x="105" y="839"/>
                  </a:cubicBezTo>
                  <a:cubicBezTo>
                    <a:pt x="105" y="839"/>
                    <a:pt x="505" y="4509"/>
                    <a:pt x="1206" y="13782"/>
                  </a:cubicBezTo>
                  <a:cubicBezTo>
                    <a:pt x="1372" y="16250"/>
                    <a:pt x="1539" y="20654"/>
                    <a:pt x="1639" y="25857"/>
                  </a:cubicBezTo>
                  <a:cubicBezTo>
                    <a:pt x="1739" y="26725"/>
                    <a:pt x="1806" y="27258"/>
                    <a:pt x="1806" y="27258"/>
                  </a:cubicBezTo>
                  <a:lnTo>
                    <a:pt x="3807" y="12781"/>
                  </a:lnTo>
                  <a:lnTo>
                    <a:pt x="2106" y="11514"/>
                  </a:lnTo>
                  <a:lnTo>
                    <a:pt x="4708" y="10513"/>
                  </a:lnTo>
                  <a:cubicBezTo>
                    <a:pt x="4775" y="7211"/>
                    <a:pt x="2907" y="1973"/>
                    <a:pt x="2473" y="839"/>
                  </a:cubicBezTo>
                  <a:cubicBezTo>
                    <a:pt x="2006" y="572"/>
                    <a:pt x="1506" y="339"/>
                    <a:pt x="1005" y="139"/>
                  </a:cubicBezTo>
                  <a:cubicBezTo>
                    <a:pt x="861" y="139"/>
                    <a:pt x="602" y="0"/>
                    <a:pt x="393" y="0"/>
                  </a:cubicBezTo>
                  <a:close/>
                </a:path>
              </a:pathLst>
            </a:custGeom>
            <a:solidFill>
              <a:schemeClr val="accen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7"/>
            <p:cNvSpPr/>
            <p:nvPr/>
          </p:nvSpPr>
          <p:spPr>
            <a:xfrm>
              <a:off x="2321825" y="1721825"/>
              <a:ext cx="834800" cy="663675"/>
            </a:xfrm>
            <a:custGeom>
              <a:avLst/>
              <a:gdLst/>
              <a:ahLst/>
              <a:cxnLst/>
              <a:rect l="l" t="t" r="r" b="b"/>
              <a:pathLst>
                <a:path w="33392" h="26547" extrusionOk="0">
                  <a:moveTo>
                    <a:pt x="14502" y="1"/>
                  </a:moveTo>
                  <a:cubicBezTo>
                    <a:pt x="13725" y="1"/>
                    <a:pt x="12958" y="67"/>
                    <a:pt x="12243" y="228"/>
                  </a:cubicBezTo>
                  <a:cubicBezTo>
                    <a:pt x="8240" y="1095"/>
                    <a:pt x="5872" y="3397"/>
                    <a:pt x="3670" y="7200"/>
                  </a:cubicBezTo>
                  <a:cubicBezTo>
                    <a:pt x="1468" y="10969"/>
                    <a:pt x="1" y="19375"/>
                    <a:pt x="201" y="21977"/>
                  </a:cubicBezTo>
                  <a:cubicBezTo>
                    <a:pt x="368" y="24579"/>
                    <a:pt x="301" y="25846"/>
                    <a:pt x="868" y="25946"/>
                  </a:cubicBezTo>
                  <a:cubicBezTo>
                    <a:pt x="1602" y="26013"/>
                    <a:pt x="2336" y="26046"/>
                    <a:pt x="3070" y="26046"/>
                  </a:cubicBezTo>
                  <a:cubicBezTo>
                    <a:pt x="3070" y="26046"/>
                    <a:pt x="3170" y="26547"/>
                    <a:pt x="4270" y="26547"/>
                  </a:cubicBezTo>
                  <a:cubicBezTo>
                    <a:pt x="5371" y="26547"/>
                    <a:pt x="5671" y="25946"/>
                    <a:pt x="5671" y="25946"/>
                  </a:cubicBezTo>
                  <a:cubicBezTo>
                    <a:pt x="6038" y="26221"/>
                    <a:pt x="6488" y="26384"/>
                    <a:pt x="6946" y="26384"/>
                  </a:cubicBezTo>
                  <a:cubicBezTo>
                    <a:pt x="6988" y="26384"/>
                    <a:pt x="7030" y="26383"/>
                    <a:pt x="7072" y="26380"/>
                  </a:cubicBezTo>
                  <a:cubicBezTo>
                    <a:pt x="7606" y="26247"/>
                    <a:pt x="8073" y="25913"/>
                    <a:pt x="8373" y="25479"/>
                  </a:cubicBezTo>
                  <a:cubicBezTo>
                    <a:pt x="8740" y="25479"/>
                    <a:pt x="9107" y="25513"/>
                    <a:pt x="9474" y="25579"/>
                  </a:cubicBezTo>
                  <a:cubicBezTo>
                    <a:pt x="9528" y="25584"/>
                    <a:pt x="9583" y="25586"/>
                    <a:pt x="9638" y="25586"/>
                  </a:cubicBezTo>
                  <a:cubicBezTo>
                    <a:pt x="10023" y="25586"/>
                    <a:pt x="10421" y="25484"/>
                    <a:pt x="10742" y="25279"/>
                  </a:cubicBezTo>
                  <a:cubicBezTo>
                    <a:pt x="11067" y="25429"/>
                    <a:pt x="11430" y="25504"/>
                    <a:pt x="11788" y="25504"/>
                  </a:cubicBezTo>
                  <a:cubicBezTo>
                    <a:pt x="11907" y="25504"/>
                    <a:pt x="12026" y="25496"/>
                    <a:pt x="12143" y="25479"/>
                  </a:cubicBezTo>
                  <a:cubicBezTo>
                    <a:pt x="13043" y="25379"/>
                    <a:pt x="13444" y="24379"/>
                    <a:pt x="13444" y="24379"/>
                  </a:cubicBezTo>
                  <a:cubicBezTo>
                    <a:pt x="14378" y="24645"/>
                    <a:pt x="15345" y="24846"/>
                    <a:pt x="16346" y="24979"/>
                  </a:cubicBezTo>
                  <a:cubicBezTo>
                    <a:pt x="16846" y="24946"/>
                    <a:pt x="17313" y="24812"/>
                    <a:pt x="17747" y="24545"/>
                  </a:cubicBezTo>
                  <a:cubicBezTo>
                    <a:pt x="17747" y="24545"/>
                    <a:pt x="19148" y="24645"/>
                    <a:pt x="19815" y="24645"/>
                  </a:cubicBezTo>
                  <a:cubicBezTo>
                    <a:pt x="20315" y="24612"/>
                    <a:pt x="20849" y="24512"/>
                    <a:pt x="21316" y="24345"/>
                  </a:cubicBezTo>
                  <a:cubicBezTo>
                    <a:pt x="21316" y="24345"/>
                    <a:pt x="22650" y="24568"/>
                    <a:pt x="23777" y="24568"/>
                  </a:cubicBezTo>
                  <a:cubicBezTo>
                    <a:pt x="24340" y="24568"/>
                    <a:pt x="24852" y="24512"/>
                    <a:pt x="25119" y="24345"/>
                  </a:cubicBezTo>
                  <a:cubicBezTo>
                    <a:pt x="25586" y="24045"/>
                    <a:pt x="26019" y="23678"/>
                    <a:pt x="26420" y="23244"/>
                  </a:cubicBezTo>
                  <a:cubicBezTo>
                    <a:pt x="26609" y="23347"/>
                    <a:pt x="26818" y="23398"/>
                    <a:pt x="27027" y="23398"/>
                  </a:cubicBezTo>
                  <a:cubicBezTo>
                    <a:pt x="27295" y="23398"/>
                    <a:pt x="27562" y="23313"/>
                    <a:pt x="27787" y="23144"/>
                  </a:cubicBezTo>
                  <a:lnTo>
                    <a:pt x="28588" y="22644"/>
                  </a:lnTo>
                  <a:cubicBezTo>
                    <a:pt x="28641" y="22647"/>
                    <a:pt x="28694" y="22649"/>
                    <a:pt x="28748" y="22649"/>
                  </a:cubicBezTo>
                  <a:cubicBezTo>
                    <a:pt x="29227" y="22649"/>
                    <a:pt x="29699" y="22514"/>
                    <a:pt x="30089" y="22244"/>
                  </a:cubicBezTo>
                  <a:cubicBezTo>
                    <a:pt x="30556" y="22010"/>
                    <a:pt x="30856" y="21543"/>
                    <a:pt x="30889" y="21043"/>
                  </a:cubicBezTo>
                  <a:cubicBezTo>
                    <a:pt x="30889" y="21043"/>
                    <a:pt x="32190" y="20743"/>
                    <a:pt x="32491" y="20242"/>
                  </a:cubicBezTo>
                  <a:cubicBezTo>
                    <a:pt x="32657" y="19975"/>
                    <a:pt x="32757" y="19675"/>
                    <a:pt x="32791" y="19342"/>
                  </a:cubicBezTo>
                  <a:cubicBezTo>
                    <a:pt x="32791" y="19342"/>
                    <a:pt x="33391" y="18741"/>
                    <a:pt x="33391" y="18341"/>
                  </a:cubicBezTo>
                  <a:lnTo>
                    <a:pt x="33391" y="17374"/>
                  </a:lnTo>
                  <a:cubicBezTo>
                    <a:pt x="33391" y="17374"/>
                    <a:pt x="30789" y="16573"/>
                    <a:pt x="28988" y="11803"/>
                  </a:cubicBezTo>
                  <a:cubicBezTo>
                    <a:pt x="27220" y="6999"/>
                    <a:pt x="28588" y="4398"/>
                    <a:pt x="26620" y="2329"/>
                  </a:cubicBezTo>
                  <a:cubicBezTo>
                    <a:pt x="25672" y="1334"/>
                    <a:pt x="24551" y="1072"/>
                    <a:pt x="23635" y="1072"/>
                  </a:cubicBezTo>
                  <a:cubicBezTo>
                    <a:pt x="22617" y="1072"/>
                    <a:pt x="21850" y="1395"/>
                    <a:pt x="21850" y="1395"/>
                  </a:cubicBezTo>
                  <a:cubicBezTo>
                    <a:pt x="21850" y="1395"/>
                    <a:pt x="18071" y="1"/>
                    <a:pt x="14502" y="1"/>
                  </a:cubicBezTo>
                  <a:close/>
                </a:path>
              </a:pathLst>
            </a:custGeom>
            <a:solidFill>
              <a:srgbClr val="263238"/>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7"/>
            <p:cNvSpPr/>
            <p:nvPr/>
          </p:nvSpPr>
          <p:spPr>
            <a:xfrm>
              <a:off x="2643725" y="2176850"/>
              <a:ext cx="196825" cy="482925"/>
            </a:xfrm>
            <a:custGeom>
              <a:avLst/>
              <a:gdLst/>
              <a:ahLst/>
              <a:cxnLst/>
              <a:rect l="l" t="t" r="r" b="b"/>
              <a:pathLst>
                <a:path w="7873" h="19317" extrusionOk="0">
                  <a:moveTo>
                    <a:pt x="744" y="1"/>
                  </a:moveTo>
                  <a:cubicBezTo>
                    <a:pt x="464" y="1"/>
                    <a:pt x="193" y="121"/>
                    <a:pt x="1" y="474"/>
                  </a:cubicBezTo>
                  <a:cubicBezTo>
                    <a:pt x="1" y="474"/>
                    <a:pt x="101" y="9547"/>
                    <a:pt x="301" y="11715"/>
                  </a:cubicBezTo>
                  <a:cubicBezTo>
                    <a:pt x="493" y="13796"/>
                    <a:pt x="3419" y="19317"/>
                    <a:pt x="4716" y="19317"/>
                  </a:cubicBezTo>
                  <a:cubicBezTo>
                    <a:pt x="4771" y="19317"/>
                    <a:pt x="4822" y="19307"/>
                    <a:pt x="4871" y="19287"/>
                  </a:cubicBezTo>
                  <a:cubicBezTo>
                    <a:pt x="6072" y="18787"/>
                    <a:pt x="7873" y="4943"/>
                    <a:pt x="7873" y="4943"/>
                  </a:cubicBezTo>
                  <a:lnTo>
                    <a:pt x="1969" y="540"/>
                  </a:lnTo>
                  <a:cubicBezTo>
                    <a:pt x="1969" y="540"/>
                    <a:pt x="1337" y="1"/>
                    <a:pt x="744"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7"/>
            <p:cNvSpPr/>
            <p:nvPr/>
          </p:nvSpPr>
          <p:spPr>
            <a:xfrm>
              <a:off x="2570350" y="1871775"/>
              <a:ext cx="415300" cy="486950"/>
            </a:xfrm>
            <a:custGeom>
              <a:avLst/>
              <a:gdLst/>
              <a:ahLst/>
              <a:cxnLst/>
              <a:rect l="l" t="t" r="r" b="b"/>
              <a:pathLst>
                <a:path w="16612" h="19478" extrusionOk="0">
                  <a:moveTo>
                    <a:pt x="10508" y="1"/>
                  </a:moveTo>
                  <a:cubicBezTo>
                    <a:pt x="10508" y="1"/>
                    <a:pt x="6905" y="4637"/>
                    <a:pt x="5304" y="6639"/>
                  </a:cubicBezTo>
                  <a:cubicBezTo>
                    <a:pt x="3736" y="8640"/>
                    <a:pt x="0" y="11442"/>
                    <a:pt x="0" y="11442"/>
                  </a:cubicBezTo>
                  <a:cubicBezTo>
                    <a:pt x="0" y="11442"/>
                    <a:pt x="667" y="13444"/>
                    <a:pt x="1468" y="13811"/>
                  </a:cubicBezTo>
                  <a:cubicBezTo>
                    <a:pt x="1850" y="14015"/>
                    <a:pt x="2252" y="14102"/>
                    <a:pt x="2673" y="14102"/>
                  </a:cubicBezTo>
                  <a:cubicBezTo>
                    <a:pt x="2803" y="14102"/>
                    <a:pt x="2935" y="14093"/>
                    <a:pt x="3069" y="14078"/>
                  </a:cubicBezTo>
                  <a:cubicBezTo>
                    <a:pt x="3069" y="14078"/>
                    <a:pt x="7972" y="17947"/>
                    <a:pt x="9707" y="19014"/>
                  </a:cubicBezTo>
                  <a:cubicBezTo>
                    <a:pt x="10233" y="19338"/>
                    <a:pt x="10880" y="19478"/>
                    <a:pt x="11543" y="19478"/>
                  </a:cubicBezTo>
                  <a:cubicBezTo>
                    <a:pt x="13066" y="19478"/>
                    <a:pt x="14680" y="18743"/>
                    <a:pt x="15144" y="17814"/>
                  </a:cubicBezTo>
                  <a:cubicBezTo>
                    <a:pt x="15811" y="16479"/>
                    <a:pt x="16612" y="10842"/>
                    <a:pt x="16612" y="9241"/>
                  </a:cubicBezTo>
                  <a:cubicBezTo>
                    <a:pt x="16612" y="7640"/>
                    <a:pt x="15878" y="4337"/>
                    <a:pt x="14944" y="3003"/>
                  </a:cubicBezTo>
                  <a:cubicBezTo>
                    <a:pt x="14010" y="1669"/>
                    <a:pt x="10508" y="1"/>
                    <a:pt x="10508"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7"/>
            <p:cNvSpPr/>
            <p:nvPr/>
          </p:nvSpPr>
          <p:spPr>
            <a:xfrm>
              <a:off x="2612025" y="2079425"/>
              <a:ext cx="373625" cy="279300"/>
            </a:xfrm>
            <a:custGeom>
              <a:avLst/>
              <a:gdLst/>
              <a:ahLst/>
              <a:cxnLst/>
              <a:rect l="l" t="t" r="r" b="b"/>
              <a:pathLst>
                <a:path w="14945" h="11172" extrusionOk="0">
                  <a:moveTo>
                    <a:pt x="11543" y="1"/>
                  </a:moveTo>
                  <a:cubicBezTo>
                    <a:pt x="9508" y="1"/>
                    <a:pt x="7606" y="568"/>
                    <a:pt x="4871" y="1468"/>
                  </a:cubicBezTo>
                  <a:cubicBezTo>
                    <a:pt x="3695" y="1844"/>
                    <a:pt x="2463" y="2031"/>
                    <a:pt x="1231" y="2031"/>
                  </a:cubicBezTo>
                  <a:cubicBezTo>
                    <a:pt x="820" y="2031"/>
                    <a:pt x="410" y="2010"/>
                    <a:pt x="1" y="1969"/>
                  </a:cubicBezTo>
                  <a:lnTo>
                    <a:pt x="1" y="1969"/>
                  </a:lnTo>
                  <a:cubicBezTo>
                    <a:pt x="535" y="2336"/>
                    <a:pt x="1168" y="2536"/>
                    <a:pt x="1802" y="2603"/>
                  </a:cubicBezTo>
                  <a:cubicBezTo>
                    <a:pt x="2703" y="2603"/>
                    <a:pt x="2836" y="3336"/>
                    <a:pt x="2603" y="4371"/>
                  </a:cubicBezTo>
                  <a:cubicBezTo>
                    <a:pt x="2436" y="5004"/>
                    <a:pt x="2002" y="5505"/>
                    <a:pt x="1402" y="5772"/>
                  </a:cubicBezTo>
                  <a:cubicBezTo>
                    <a:pt x="1402" y="5772"/>
                    <a:pt x="6305" y="9641"/>
                    <a:pt x="8040" y="10708"/>
                  </a:cubicBezTo>
                  <a:cubicBezTo>
                    <a:pt x="8566" y="11032"/>
                    <a:pt x="9213" y="11172"/>
                    <a:pt x="9876" y="11172"/>
                  </a:cubicBezTo>
                  <a:cubicBezTo>
                    <a:pt x="11399" y="11172"/>
                    <a:pt x="13013" y="10437"/>
                    <a:pt x="13477" y="9508"/>
                  </a:cubicBezTo>
                  <a:cubicBezTo>
                    <a:pt x="14144" y="8173"/>
                    <a:pt x="14945" y="2536"/>
                    <a:pt x="14945" y="935"/>
                  </a:cubicBezTo>
                  <a:cubicBezTo>
                    <a:pt x="14945" y="701"/>
                    <a:pt x="14912" y="401"/>
                    <a:pt x="14878" y="67"/>
                  </a:cubicBezTo>
                  <a:cubicBezTo>
                    <a:pt x="14345" y="67"/>
                    <a:pt x="13077" y="1"/>
                    <a:pt x="11543" y="1"/>
                  </a:cubicBezTo>
                  <a:close/>
                </a:path>
              </a:pathLst>
            </a:custGeom>
            <a:solidFill>
              <a:schemeClr val="l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7"/>
            <p:cNvSpPr/>
            <p:nvPr/>
          </p:nvSpPr>
          <p:spPr>
            <a:xfrm>
              <a:off x="2758800" y="2026900"/>
              <a:ext cx="69250" cy="35875"/>
            </a:xfrm>
            <a:custGeom>
              <a:avLst/>
              <a:gdLst/>
              <a:ahLst/>
              <a:cxnLst/>
              <a:rect l="l" t="t" r="r" b="b"/>
              <a:pathLst>
                <a:path w="2770" h="1435" fill="none" extrusionOk="0">
                  <a:moveTo>
                    <a:pt x="2769" y="934"/>
                  </a:moveTo>
                  <a:cubicBezTo>
                    <a:pt x="2769" y="934"/>
                    <a:pt x="1168" y="0"/>
                    <a:pt x="1" y="143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7"/>
            <p:cNvSpPr/>
            <p:nvPr/>
          </p:nvSpPr>
          <p:spPr>
            <a:xfrm>
              <a:off x="2914750" y="2017725"/>
              <a:ext cx="50900" cy="27550"/>
            </a:xfrm>
            <a:custGeom>
              <a:avLst/>
              <a:gdLst/>
              <a:ahLst/>
              <a:cxnLst/>
              <a:rect l="l" t="t" r="r" b="b"/>
              <a:pathLst>
                <a:path w="2036" h="1102" fill="none" extrusionOk="0">
                  <a:moveTo>
                    <a:pt x="1" y="1101"/>
                  </a:moveTo>
                  <a:cubicBezTo>
                    <a:pt x="1" y="1101"/>
                    <a:pt x="801" y="0"/>
                    <a:pt x="2035" y="934"/>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7"/>
            <p:cNvSpPr/>
            <p:nvPr/>
          </p:nvSpPr>
          <p:spPr>
            <a:xfrm>
              <a:off x="2880550" y="2003550"/>
              <a:ext cx="25050" cy="68400"/>
            </a:xfrm>
            <a:custGeom>
              <a:avLst/>
              <a:gdLst/>
              <a:ahLst/>
              <a:cxnLst/>
              <a:rect l="l" t="t" r="r" b="b"/>
              <a:pathLst>
                <a:path w="1002" h="2736" fill="none" extrusionOk="0">
                  <a:moveTo>
                    <a:pt x="1002" y="0"/>
                  </a:moveTo>
                  <a:cubicBezTo>
                    <a:pt x="1002" y="0"/>
                    <a:pt x="1" y="1001"/>
                    <a:pt x="935" y="27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7"/>
            <p:cNvSpPr/>
            <p:nvPr/>
          </p:nvSpPr>
          <p:spPr>
            <a:xfrm>
              <a:off x="2911425" y="1961850"/>
              <a:ext cx="50875" cy="35875"/>
            </a:xfrm>
            <a:custGeom>
              <a:avLst/>
              <a:gdLst/>
              <a:ahLst/>
              <a:cxnLst/>
              <a:rect l="l" t="t" r="r" b="b"/>
              <a:pathLst>
                <a:path w="2035" h="1435" fill="none" extrusionOk="0">
                  <a:moveTo>
                    <a:pt x="0" y="934"/>
                  </a:moveTo>
                  <a:cubicBezTo>
                    <a:pt x="0" y="934"/>
                    <a:pt x="734" y="0"/>
                    <a:pt x="2035" y="1435"/>
                  </a:cubicBezTo>
                </a:path>
              </a:pathLst>
            </a:custGeom>
            <a:noFill/>
            <a:ln w="2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7"/>
            <p:cNvSpPr/>
            <p:nvPr/>
          </p:nvSpPr>
          <p:spPr>
            <a:xfrm>
              <a:off x="2744625" y="1956000"/>
              <a:ext cx="90100" cy="60075"/>
            </a:xfrm>
            <a:custGeom>
              <a:avLst/>
              <a:gdLst/>
              <a:ahLst/>
              <a:cxnLst/>
              <a:rect l="l" t="t" r="r" b="b"/>
              <a:pathLst>
                <a:path w="3604" h="2403" fill="none" extrusionOk="0">
                  <a:moveTo>
                    <a:pt x="3603" y="1469"/>
                  </a:moveTo>
                  <a:cubicBezTo>
                    <a:pt x="3603" y="1469"/>
                    <a:pt x="1735" y="1"/>
                    <a:pt x="1" y="2403"/>
                  </a:cubicBezTo>
                </a:path>
              </a:pathLst>
            </a:custGeom>
            <a:noFill/>
            <a:ln w="2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7"/>
            <p:cNvSpPr/>
            <p:nvPr/>
          </p:nvSpPr>
          <p:spPr>
            <a:xfrm>
              <a:off x="2276800" y="2375475"/>
              <a:ext cx="467025" cy="1944575"/>
            </a:xfrm>
            <a:custGeom>
              <a:avLst/>
              <a:gdLst/>
              <a:ahLst/>
              <a:cxnLst/>
              <a:rect l="l" t="t" r="r" b="b"/>
              <a:pathLst>
                <a:path w="18681" h="77783" extrusionOk="0">
                  <a:moveTo>
                    <a:pt x="14678" y="1"/>
                  </a:moveTo>
                  <a:lnTo>
                    <a:pt x="10675" y="1768"/>
                  </a:lnTo>
                  <a:cubicBezTo>
                    <a:pt x="10675" y="1768"/>
                    <a:pt x="2302" y="6472"/>
                    <a:pt x="1401" y="7673"/>
                  </a:cubicBezTo>
                  <a:cubicBezTo>
                    <a:pt x="501" y="8874"/>
                    <a:pt x="601" y="9874"/>
                    <a:pt x="301" y="12243"/>
                  </a:cubicBezTo>
                  <a:cubicBezTo>
                    <a:pt x="0" y="14644"/>
                    <a:pt x="601" y="33091"/>
                    <a:pt x="601" y="33992"/>
                  </a:cubicBezTo>
                  <a:cubicBezTo>
                    <a:pt x="601" y="34892"/>
                    <a:pt x="401" y="76255"/>
                    <a:pt x="401" y="76255"/>
                  </a:cubicBezTo>
                  <a:cubicBezTo>
                    <a:pt x="401" y="76255"/>
                    <a:pt x="3841" y="77782"/>
                    <a:pt x="7526" y="77782"/>
                  </a:cubicBezTo>
                  <a:cubicBezTo>
                    <a:pt x="8558" y="77782"/>
                    <a:pt x="9608" y="77662"/>
                    <a:pt x="10608" y="77356"/>
                  </a:cubicBezTo>
                  <a:cubicBezTo>
                    <a:pt x="18313" y="74954"/>
                    <a:pt x="18680" y="69650"/>
                    <a:pt x="18680" y="69650"/>
                  </a:cubicBezTo>
                  <a:lnTo>
                    <a:pt x="18680" y="45333"/>
                  </a:lnTo>
                  <a:cubicBezTo>
                    <a:pt x="18680" y="45333"/>
                    <a:pt x="16846" y="18947"/>
                    <a:pt x="15645" y="12743"/>
                  </a:cubicBezTo>
                  <a:cubicBezTo>
                    <a:pt x="14911" y="8540"/>
                    <a:pt x="14577" y="4270"/>
                    <a:pt x="14678" y="1"/>
                  </a:cubicBezTo>
                  <a:close/>
                </a:path>
              </a:pathLst>
            </a:custGeom>
            <a:solidFill>
              <a:schemeClr val="accen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7"/>
            <p:cNvSpPr/>
            <p:nvPr/>
          </p:nvSpPr>
          <p:spPr>
            <a:xfrm>
              <a:off x="2538650" y="2375475"/>
              <a:ext cx="176825" cy="808950"/>
            </a:xfrm>
            <a:custGeom>
              <a:avLst/>
              <a:gdLst/>
              <a:ahLst/>
              <a:cxnLst/>
              <a:rect l="l" t="t" r="r" b="b"/>
              <a:pathLst>
                <a:path w="7073" h="32358" extrusionOk="0">
                  <a:moveTo>
                    <a:pt x="4204" y="1"/>
                  </a:moveTo>
                  <a:cubicBezTo>
                    <a:pt x="4203" y="1"/>
                    <a:pt x="401" y="1068"/>
                    <a:pt x="201" y="1768"/>
                  </a:cubicBezTo>
                  <a:cubicBezTo>
                    <a:pt x="1" y="2469"/>
                    <a:pt x="1" y="8773"/>
                    <a:pt x="501" y="10641"/>
                  </a:cubicBezTo>
                  <a:cubicBezTo>
                    <a:pt x="768" y="11609"/>
                    <a:pt x="968" y="12576"/>
                    <a:pt x="1101" y="13544"/>
                  </a:cubicBezTo>
                  <a:lnTo>
                    <a:pt x="3903" y="12843"/>
                  </a:lnTo>
                  <a:lnTo>
                    <a:pt x="3903" y="12843"/>
                  </a:lnTo>
                  <a:lnTo>
                    <a:pt x="1301" y="15845"/>
                  </a:lnTo>
                  <a:cubicBezTo>
                    <a:pt x="1301" y="15845"/>
                    <a:pt x="2402" y="16145"/>
                    <a:pt x="3370" y="18647"/>
                  </a:cubicBezTo>
                  <a:cubicBezTo>
                    <a:pt x="4370" y="21116"/>
                    <a:pt x="5571" y="27620"/>
                    <a:pt x="5571" y="27620"/>
                  </a:cubicBezTo>
                  <a:lnTo>
                    <a:pt x="7072" y="32357"/>
                  </a:lnTo>
                  <a:lnTo>
                    <a:pt x="7072" y="32357"/>
                  </a:lnTo>
                  <a:lnTo>
                    <a:pt x="5771" y="16045"/>
                  </a:lnTo>
                  <a:cubicBezTo>
                    <a:pt x="5771" y="16045"/>
                    <a:pt x="5471" y="10174"/>
                    <a:pt x="5071" y="8273"/>
                  </a:cubicBezTo>
                  <a:cubicBezTo>
                    <a:pt x="4671" y="6372"/>
                    <a:pt x="3903" y="201"/>
                    <a:pt x="4204" y="1"/>
                  </a:cubicBezTo>
                  <a:close/>
                </a:path>
              </a:pathLst>
            </a:custGeom>
            <a:solidFill>
              <a:schemeClr val="accen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7"/>
            <p:cNvSpPr/>
            <p:nvPr/>
          </p:nvSpPr>
          <p:spPr>
            <a:xfrm>
              <a:off x="2908075" y="2338500"/>
              <a:ext cx="263550" cy="331375"/>
            </a:xfrm>
            <a:custGeom>
              <a:avLst/>
              <a:gdLst/>
              <a:ahLst/>
              <a:cxnLst/>
              <a:rect l="l" t="t" r="r" b="b"/>
              <a:pathLst>
                <a:path w="10542" h="13255" extrusionOk="0">
                  <a:moveTo>
                    <a:pt x="6265" y="0"/>
                  </a:moveTo>
                  <a:cubicBezTo>
                    <a:pt x="6130" y="0"/>
                    <a:pt x="5966" y="101"/>
                    <a:pt x="5772" y="379"/>
                  </a:cubicBezTo>
                  <a:cubicBezTo>
                    <a:pt x="5104" y="1346"/>
                    <a:pt x="3703" y="2847"/>
                    <a:pt x="3103" y="3848"/>
                  </a:cubicBezTo>
                  <a:cubicBezTo>
                    <a:pt x="2503" y="4849"/>
                    <a:pt x="501" y="10653"/>
                    <a:pt x="501" y="10653"/>
                  </a:cubicBezTo>
                  <a:lnTo>
                    <a:pt x="1" y="11854"/>
                  </a:lnTo>
                  <a:lnTo>
                    <a:pt x="2603" y="13255"/>
                  </a:lnTo>
                  <a:lnTo>
                    <a:pt x="3303" y="11653"/>
                  </a:lnTo>
                  <a:cubicBezTo>
                    <a:pt x="3904" y="11420"/>
                    <a:pt x="4537" y="11253"/>
                    <a:pt x="5171" y="11153"/>
                  </a:cubicBezTo>
                  <a:cubicBezTo>
                    <a:pt x="6172" y="10953"/>
                    <a:pt x="7873" y="10853"/>
                    <a:pt x="8674" y="9852"/>
                  </a:cubicBezTo>
                  <a:cubicBezTo>
                    <a:pt x="9574" y="8751"/>
                    <a:pt x="8807" y="7150"/>
                    <a:pt x="9574" y="5949"/>
                  </a:cubicBezTo>
                  <a:cubicBezTo>
                    <a:pt x="9941" y="5382"/>
                    <a:pt x="10542" y="5282"/>
                    <a:pt x="10075" y="4448"/>
                  </a:cubicBezTo>
                  <a:cubicBezTo>
                    <a:pt x="9787" y="3989"/>
                    <a:pt x="9327" y="3727"/>
                    <a:pt x="8821" y="3727"/>
                  </a:cubicBezTo>
                  <a:cubicBezTo>
                    <a:pt x="8740" y="3727"/>
                    <a:pt x="8657" y="3734"/>
                    <a:pt x="8574" y="3748"/>
                  </a:cubicBezTo>
                  <a:cubicBezTo>
                    <a:pt x="8173" y="3848"/>
                    <a:pt x="7381" y="3873"/>
                    <a:pt x="6689" y="3873"/>
                  </a:cubicBezTo>
                  <a:cubicBezTo>
                    <a:pt x="5997" y="3873"/>
                    <a:pt x="5405" y="3848"/>
                    <a:pt x="5405" y="3848"/>
                  </a:cubicBezTo>
                  <a:cubicBezTo>
                    <a:pt x="5638" y="3381"/>
                    <a:pt x="5938" y="2914"/>
                    <a:pt x="6272" y="2447"/>
                  </a:cubicBezTo>
                  <a:cubicBezTo>
                    <a:pt x="6572" y="2147"/>
                    <a:pt x="6772" y="679"/>
                    <a:pt x="6772" y="679"/>
                  </a:cubicBezTo>
                  <a:cubicBezTo>
                    <a:pt x="6772" y="679"/>
                    <a:pt x="6616" y="0"/>
                    <a:pt x="6265" y="0"/>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7"/>
            <p:cNvSpPr/>
            <p:nvPr/>
          </p:nvSpPr>
          <p:spPr>
            <a:xfrm>
              <a:off x="2290150" y="2604800"/>
              <a:ext cx="713025" cy="683100"/>
            </a:xfrm>
            <a:custGeom>
              <a:avLst/>
              <a:gdLst/>
              <a:ahLst/>
              <a:cxnLst/>
              <a:rect l="l" t="t" r="r" b="b"/>
              <a:pathLst>
                <a:path w="28521" h="27324" extrusionOk="0">
                  <a:moveTo>
                    <a:pt x="25218" y="1"/>
                  </a:moveTo>
                  <a:lnTo>
                    <a:pt x="11575" y="15345"/>
                  </a:lnTo>
                  <a:lnTo>
                    <a:pt x="6872" y="3003"/>
                  </a:lnTo>
                  <a:lnTo>
                    <a:pt x="701" y="7072"/>
                  </a:lnTo>
                  <a:cubicBezTo>
                    <a:pt x="0" y="8273"/>
                    <a:pt x="267" y="9174"/>
                    <a:pt x="500" y="10375"/>
                  </a:cubicBezTo>
                  <a:cubicBezTo>
                    <a:pt x="701" y="11542"/>
                    <a:pt x="5671" y="22417"/>
                    <a:pt x="6672" y="23818"/>
                  </a:cubicBezTo>
                  <a:cubicBezTo>
                    <a:pt x="7650" y="25188"/>
                    <a:pt x="8437" y="27324"/>
                    <a:pt x="10343" y="27324"/>
                  </a:cubicBezTo>
                  <a:cubicBezTo>
                    <a:pt x="10386" y="27324"/>
                    <a:pt x="10430" y="27323"/>
                    <a:pt x="10474" y="27320"/>
                  </a:cubicBezTo>
                  <a:cubicBezTo>
                    <a:pt x="12442" y="27220"/>
                    <a:pt x="14644" y="24318"/>
                    <a:pt x="16545" y="21916"/>
                  </a:cubicBezTo>
                  <a:cubicBezTo>
                    <a:pt x="18447" y="19548"/>
                    <a:pt x="28520" y="2970"/>
                    <a:pt x="28520" y="2970"/>
                  </a:cubicBezTo>
                  <a:lnTo>
                    <a:pt x="252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7"/>
            <p:cNvSpPr/>
            <p:nvPr/>
          </p:nvSpPr>
          <p:spPr>
            <a:xfrm>
              <a:off x="2290150" y="2604800"/>
              <a:ext cx="713025" cy="685525"/>
            </a:xfrm>
            <a:custGeom>
              <a:avLst/>
              <a:gdLst/>
              <a:ahLst/>
              <a:cxnLst/>
              <a:rect l="l" t="t" r="r" b="b"/>
              <a:pathLst>
                <a:path w="28521" h="27421" fill="none" extrusionOk="0">
                  <a:moveTo>
                    <a:pt x="6872" y="3003"/>
                  </a:moveTo>
                  <a:lnTo>
                    <a:pt x="11575" y="15345"/>
                  </a:lnTo>
                  <a:lnTo>
                    <a:pt x="25218" y="1"/>
                  </a:lnTo>
                  <a:lnTo>
                    <a:pt x="28520" y="2970"/>
                  </a:lnTo>
                  <a:cubicBezTo>
                    <a:pt x="28520" y="2970"/>
                    <a:pt x="18447" y="19548"/>
                    <a:pt x="16545" y="21916"/>
                  </a:cubicBezTo>
                  <a:cubicBezTo>
                    <a:pt x="14644" y="24318"/>
                    <a:pt x="12442" y="27220"/>
                    <a:pt x="10474" y="27320"/>
                  </a:cubicBezTo>
                  <a:cubicBezTo>
                    <a:pt x="8473" y="27420"/>
                    <a:pt x="7672" y="25219"/>
                    <a:pt x="6672" y="23818"/>
                  </a:cubicBezTo>
                  <a:cubicBezTo>
                    <a:pt x="5671" y="22417"/>
                    <a:pt x="701" y="11542"/>
                    <a:pt x="500" y="10375"/>
                  </a:cubicBezTo>
                  <a:cubicBezTo>
                    <a:pt x="267" y="9174"/>
                    <a:pt x="0" y="8273"/>
                    <a:pt x="701" y="707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7"/>
            <p:cNvSpPr/>
            <p:nvPr/>
          </p:nvSpPr>
          <p:spPr>
            <a:xfrm>
              <a:off x="2506125" y="2988425"/>
              <a:ext cx="72575" cy="107600"/>
            </a:xfrm>
            <a:custGeom>
              <a:avLst/>
              <a:gdLst/>
              <a:ahLst/>
              <a:cxnLst/>
              <a:rect l="l" t="t" r="r" b="b"/>
              <a:pathLst>
                <a:path w="2903" h="4304" fill="none" extrusionOk="0">
                  <a:moveTo>
                    <a:pt x="2903" y="0"/>
                  </a:moveTo>
                  <a:cubicBezTo>
                    <a:pt x="2903" y="0"/>
                    <a:pt x="201" y="2602"/>
                    <a:pt x="1" y="430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7"/>
            <p:cNvSpPr/>
            <p:nvPr/>
          </p:nvSpPr>
          <p:spPr>
            <a:xfrm>
              <a:off x="2473600" y="3000925"/>
              <a:ext cx="60075" cy="62575"/>
            </a:xfrm>
            <a:custGeom>
              <a:avLst/>
              <a:gdLst/>
              <a:ahLst/>
              <a:cxnLst/>
              <a:rect l="l" t="t" r="r" b="b"/>
              <a:pathLst>
                <a:path w="2403" h="2503" fill="none" extrusionOk="0">
                  <a:moveTo>
                    <a:pt x="2402" y="0"/>
                  </a:moveTo>
                  <a:cubicBezTo>
                    <a:pt x="1335" y="534"/>
                    <a:pt x="501" y="1435"/>
                    <a:pt x="1" y="250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7"/>
            <p:cNvSpPr/>
            <p:nvPr/>
          </p:nvSpPr>
          <p:spPr>
            <a:xfrm>
              <a:off x="3230800" y="1645775"/>
              <a:ext cx="43400" cy="2215800"/>
            </a:xfrm>
            <a:custGeom>
              <a:avLst/>
              <a:gdLst/>
              <a:ahLst/>
              <a:cxnLst/>
              <a:rect l="l" t="t" r="r" b="b"/>
              <a:pathLst>
                <a:path w="1736" h="88632" extrusionOk="0">
                  <a:moveTo>
                    <a:pt x="1" y="1"/>
                  </a:moveTo>
                  <a:lnTo>
                    <a:pt x="1" y="88631"/>
                  </a:lnTo>
                  <a:lnTo>
                    <a:pt x="1736" y="88631"/>
                  </a:lnTo>
                  <a:lnTo>
                    <a:pt x="1736" y="1"/>
                  </a:lnTo>
                  <a:close/>
                </a:path>
              </a:pathLst>
            </a:custGeom>
            <a:solidFill>
              <a:srgbClr val="26323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7"/>
            <p:cNvSpPr/>
            <p:nvPr/>
          </p:nvSpPr>
          <p:spPr>
            <a:xfrm>
              <a:off x="3230800" y="1645775"/>
              <a:ext cx="43400" cy="2215800"/>
            </a:xfrm>
            <a:custGeom>
              <a:avLst/>
              <a:gdLst/>
              <a:ahLst/>
              <a:cxnLst/>
              <a:rect l="l" t="t" r="r" b="b"/>
              <a:pathLst>
                <a:path w="1736" h="88632" fill="none" extrusionOk="0">
                  <a:moveTo>
                    <a:pt x="1" y="88631"/>
                  </a:moveTo>
                  <a:lnTo>
                    <a:pt x="1" y="1"/>
                  </a:lnTo>
                  <a:lnTo>
                    <a:pt x="1736" y="1"/>
                  </a:lnTo>
                  <a:lnTo>
                    <a:pt x="1736" y="88631"/>
                  </a:lnTo>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7"/>
            <p:cNvSpPr/>
            <p:nvPr/>
          </p:nvSpPr>
          <p:spPr>
            <a:xfrm>
              <a:off x="3079025" y="1644950"/>
              <a:ext cx="360300" cy="90100"/>
            </a:xfrm>
            <a:custGeom>
              <a:avLst/>
              <a:gdLst/>
              <a:ahLst/>
              <a:cxnLst/>
              <a:rect l="l" t="t" r="r" b="b"/>
              <a:pathLst>
                <a:path w="14412" h="3604" fill="none" extrusionOk="0">
                  <a:moveTo>
                    <a:pt x="2236" y="1602"/>
                  </a:moveTo>
                  <a:cubicBezTo>
                    <a:pt x="2636" y="1635"/>
                    <a:pt x="2936" y="2002"/>
                    <a:pt x="2870" y="2436"/>
                  </a:cubicBezTo>
                  <a:cubicBezTo>
                    <a:pt x="2770" y="3170"/>
                    <a:pt x="868" y="3603"/>
                    <a:pt x="435" y="2002"/>
                  </a:cubicBezTo>
                  <a:cubicBezTo>
                    <a:pt x="1" y="434"/>
                    <a:pt x="1068" y="1"/>
                    <a:pt x="1068" y="1"/>
                  </a:cubicBezTo>
                  <a:lnTo>
                    <a:pt x="13110" y="1"/>
                  </a:lnTo>
                  <a:cubicBezTo>
                    <a:pt x="13110" y="1"/>
                    <a:pt x="12043" y="1702"/>
                    <a:pt x="12276" y="2436"/>
                  </a:cubicBezTo>
                  <a:cubicBezTo>
                    <a:pt x="12443" y="3203"/>
                    <a:pt x="13444" y="3403"/>
                    <a:pt x="13878" y="2769"/>
                  </a:cubicBezTo>
                  <a:cubicBezTo>
                    <a:pt x="14411" y="2102"/>
                    <a:pt x="13577" y="1702"/>
                    <a:pt x="13577" y="170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7"/>
            <p:cNvSpPr/>
            <p:nvPr/>
          </p:nvSpPr>
          <p:spPr>
            <a:xfrm>
              <a:off x="3535200" y="1737525"/>
              <a:ext cx="1860525" cy="439500"/>
            </a:xfrm>
            <a:custGeom>
              <a:avLst/>
              <a:gdLst/>
              <a:ahLst/>
              <a:cxnLst/>
              <a:rect l="l" t="t" r="r" b="b"/>
              <a:pathLst>
                <a:path w="74421" h="17580" extrusionOk="0">
                  <a:moveTo>
                    <a:pt x="0" y="0"/>
                  </a:moveTo>
                  <a:lnTo>
                    <a:pt x="0" y="10608"/>
                  </a:lnTo>
                  <a:lnTo>
                    <a:pt x="74420" y="17580"/>
                  </a:lnTo>
                  <a:lnTo>
                    <a:pt x="74420" y="6972"/>
                  </a:lnTo>
                  <a:lnTo>
                    <a:pt x="0"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7"/>
            <p:cNvSpPr/>
            <p:nvPr/>
          </p:nvSpPr>
          <p:spPr>
            <a:xfrm>
              <a:off x="4187325" y="1873450"/>
              <a:ext cx="402825" cy="188500"/>
            </a:xfrm>
            <a:custGeom>
              <a:avLst/>
              <a:gdLst/>
              <a:ahLst/>
              <a:cxnLst/>
              <a:rect l="l" t="t" r="r" b="b"/>
              <a:pathLst>
                <a:path w="16113" h="7540" extrusionOk="0">
                  <a:moveTo>
                    <a:pt x="1" y="0"/>
                  </a:moveTo>
                  <a:lnTo>
                    <a:pt x="1" y="6005"/>
                  </a:lnTo>
                  <a:lnTo>
                    <a:pt x="16112" y="7539"/>
                  </a:lnTo>
                  <a:lnTo>
                    <a:pt x="16112" y="1535"/>
                  </a:lnTo>
                  <a:lnTo>
                    <a:pt x="1" y="0"/>
                  </a:lnTo>
                  <a:close/>
                </a:path>
              </a:pathLst>
            </a:custGeom>
            <a:solidFill>
              <a:schemeClr val="accen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7"/>
            <p:cNvSpPr/>
            <p:nvPr/>
          </p:nvSpPr>
          <p:spPr>
            <a:xfrm>
              <a:off x="3639425" y="1905975"/>
              <a:ext cx="60075" cy="63400"/>
            </a:xfrm>
            <a:custGeom>
              <a:avLst/>
              <a:gdLst/>
              <a:ahLst/>
              <a:cxnLst/>
              <a:rect l="l" t="t" r="r" b="b"/>
              <a:pathLst>
                <a:path w="2403" h="2536" fill="none" extrusionOk="0">
                  <a:moveTo>
                    <a:pt x="2403" y="1401"/>
                  </a:moveTo>
                  <a:cubicBezTo>
                    <a:pt x="2369" y="734"/>
                    <a:pt x="1869" y="167"/>
                    <a:pt x="1202" y="100"/>
                  </a:cubicBezTo>
                  <a:cubicBezTo>
                    <a:pt x="568" y="0"/>
                    <a:pt x="1" y="534"/>
                    <a:pt x="34" y="1168"/>
                  </a:cubicBezTo>
                  <a:cubicBezTo>
                    <a:pt x="34" y="1835"/>
                    <a:pt x="535" y="2402"/>
                    <a:pt x="1202" y="2469"/>
                  </a:cubicBezTo>
                  <a:cubicBezTo>
                    <a:pt x="1836" y="2536"/>
                    <a:pt x="2403" y="2035"/>
                    <a:pt x="2403" y="1401"/>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7"/>
            <p:cNvSpPr/>
            <p:nvPr/>
          </p:nvSpPr>
          <p:spPr>
            <a:xfrm>
              <a:off x="3746175" y="1915975"/>
              <a:ext cx="60075" cy="63400"/>
            </a:xfrm>
            <a:custGeom>
              <a:avLst/>
              <a:gdLst/>
              <a:ahLst/>
              <a:cxnLst/>
              <a:rect l="l" t="t" r="r" b="b"/>
              <a:pathLst>
                <a:path w="2403" h="2536" fill="none" extrusionOk="0">
                  <a:moveTo>
                    <a:pt x="2402" y="1402"/>
                  </a:moveTo>
                  <a:cubicBezTo>
                    <a:pt x="2369" y="735"/>
                    <a:pt x="1869" y="167"/>
                    <a:pt x="1202" y="101"/>
                  </a:cubicBezTo>
                  <a:cubicBezTo>
                    <a:pt x="568" y="1"/>
                    <a:pt x="1" y="534"/>
                    <a:pt x="34" y="1168"/>
                  </a:cubicBezTo>
                  <a:cubicBezTo>
                    <a:pt x="34" y="1835"/>
                    <a:pt x="534" y="2402"/>
                    <a:pt x="1202" y="2469"/>
                  </a:cubicBezTo>
                  <a:cubicBezTo>
                    <a:pt x="1835" y="2536"/>
                    <a:pt x="2402" y="2036"/>
                    <a:pt x="2402" y="1402"/>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7"/>
            <p:cNvSpPr/>
            <p:nvPr/>
          </p:nvSpPr>
          <p:spPr>
            <a:xfrm>
              <a:off x="3852925" y="1925975"/>
              <a:ext cx="60075" cy="63425"/>
            </a:xfrm>
            <a:custGeom>
              <a:avLst/>
              <a:gdLst/>
              <a:ahLst/>
              <a:cxnLst/>
              <a:rect l="l" t="t" r="r" b="b"/>
              <a:pathLst>
                <a:path w="2403" h="2537" fill="none" extrusionOk="0">
                  <a:moveTo>
                    <a:pt x="2402" y="1402"/>
                  </a:moveTo>
                  <a:cubicBezTo>
                    <a:pt x="2369" y="735"/>
                    <a:pt x="1868" y="168"/>
                    <a:pt x="1201" y="101"/>
                  </a:cubicBezTo>
                  <a:cubicBezTo>
                    <a:pt x="567" y="1"/>
                    <a:pt x="0" y="535"/>
                    <a:pt x="0" y="1169"/>
                  </a:cubicBezTo>
                  <a:cubicBezTo>
                    <a:pt x="34" y="1836"/>
                    <a:pt x="534" y="2403"/>
                    <a:pt x="1201" y="2469"/>
                  </a:cubicBezTo>
                  <a:cubicBezTo>
                    <a:pt x="1835" y="2536"/>
                    <a:pt x="2402" y="2036"/>
                    <a:pt x="2402" y="1402"/>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7"/>
            <p:cNvSpPr/>
            <p:nvPr/>
          </p:nvSpPr>
          <p:spPr>
            <a:xfrm>
              <a:off x="3959675" y="1936000"/>
              <a:ext cx="60050" cy="63400"/>
            </a:xfrm>
            <a:custGeom>
              <a:avLst/>
              <a:gdLst/>
              <a:ahLst/>
              <a:cxnLst/>
              <a:rect l="l" t="t" r="r" b="b"/>
              <a:pathLst>
                <a:path w="2402" h="2536" fill="none" extrusionOk="0">
                  <a:moveTo>
                    <a:pt x="2368" y="1401"/>
                  </a:moveTo>
                  <a:cubicBezTo>
                    <a:pt x="2368" y="734"/>
                    <a:pt x="1868" y="167"/>
                    <a:pt x="1201" y="100"/>
                  </a:cubicBezTo>
                  <a:cubicBezTo>
                    <a:pt x="567" y="0"/>
                    <a:pt x="0" y="534"/>
                    <a:pt x="0" y="1168"/>
                  </a:cubicBezTo>
                  <a:cubicBezTo>
                    <a:pt x="33" y="1835"/>
                    <a:pt x="534" y="2402"/>
                    <a:pt x="1201" y="2469"/>
                  </a:cubicBezTo>
                  <a:cubicBezTo>
                    <a:pt x="1835" y="2535"/>
                    <a:pt x="2402" y="2035"/>
                    <a:pt x="2368" y="1401"/>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7"/>
            <p:cNvSpPr/>
            <p:nvPr/>
          </p:nvSpPr>
          <p:spPr>
            <a:xfrm>
              <a:off x="4728550" y="1932650"/>
              <a:ext cx="25" cy="43400"/>
            </a:xfrm>
            <a:custGeom>
              <a:avLst/>
              <a:gdLst/>
              <a:ahLst/>
              <a:cxnLst/>
              <a:rect l="l" t="t" r="r" b="b"/>
              <a:pathLst>
                <a:path w="1" h="1736" fill="none" extrusionOk="0">
                  <a:moveTo>
                    <a:pt x="0" y="1"/>
                  </a:moveTo>
                  <a:lnTo>
                    <a:pt x="0" y="1735"/>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7"/>
            <p:cNvSpPr/>
            <p:nvPr/>
          </p:nvSpPr>
          <p:spPr>
            <a:xfrm>
              <a:off x="4803600" y="1939325"/>
              <a:ext cx="25" cy="43400"/>
            </a:xfrm>
            <a:custGeom>
              <a:avLst/>
              <a:gdLst/>
              <a:ahLst/>
              <a:cxnLst/>
              <a:rect l="l" t="t" r="r" b="b"/>
              <a:pathLst>
                <a:path w="1" h="1736" fill="none" extrusionOk="0">
                  <a:moveTo>
                    <a:pt x="1" y="1"/>
                  </a:moveTo>
                  <a:lnTo>
                    <a:pt x="1" y="1735"/>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7"/>
            <p:cNvSpPr/>
            <p:nvPr/>
          </p:nvSpPr>
          <p:spPr>
            <a:xfrm>
              <a:off x="4728550" y="2016050"/>
              <a:ext cx="25" cy="43400"/>
            </a:xfrm>
            <a:custGeom>
              <a:avLst/>
              <a:gdLst/>
              <a:ahLst/>
              <a:cxnLst/>
              <a:rect l="l" t="t" r="r" b="b"/>
              <a:pathLst>
                <a:path w="1" h="1736" fill="none" extrusionOk="0">
                  <a:moveTo>
                    <a:pt x="0" y="1"/>
                  </a:moveTo>
                  <a:lnTo>
                    <a:pt x="0" y="1735"/>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7"/>
            <p:cNvSpPr/>
            <p:nvPr/>
          </p:nvSpPr>
          <p:spPr>
            <a:xfrm>
              <a:off x="4803600" y="2022725"/>
              <a:ext cx="25" cy="43400"/>
            </a:xfrm>
            <a:custGeom>
              <a:avLst/>
              <a:gdLst/>
              <a:ahLst/>
              <a:cxnLst/>
              <a:rect l="l" t="t" r="r" b="b"/>
              <a:pathLst>
                <a:path w="1" h="1736" fill="none" extrusionOk="0">
                  <a:moveTo>
                    <a:pt x="1" y="0"/>
                  </a:moveTo>
                  <a:lnTo>
                    <a:pt x="1" y="1735"/>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7"/>
            <p:cNvSpPr/>
            <p:nvPr/>
          </p:nvSpPr>
          <p:spPr>
            <a:xfrm>
              <a:off x="4855300" y="1936825"/>
              <a:ext cx="25" cy="147625"/>
            </a:xfrm>
            <a:custGeom>
              <a:avLst/>
              <a:gdLst/>
              <a:ahLst/>
              <a:cxnLst/>
              <a:rect l="l" t="t" r="r" b="b"/>
              <a:pathLst>
                <a:path w="1" h="5905" fill="none" extrusionOk="0">
                  <a:moveTo>
                    <a:pt x="1" y="1"/>
                  </a:moveTo>
                  <a:lnTo>
                    <a:pt x="1" y="5905"/>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7"/>
            <p:cNvSpPr/>
            <p:nvPr/>
          </p:nvSpPr>
          <p:spPr>
            <a:xfrm>
              <a:off x="4916175" y="1950175"/>
              <a:ext cx="25" cy="43375"/>
            </a:xfrm>
            <a:custGeom>
              <a:avLst/>
              <a:gdLst/>
              <a:ahLst/>
              <a:cxnLst/>
              <a:rect l="l" t="t" r="r" b="b"/>
              <a:pathLst>
                <a:path w="1" h="1735" fill="none" extrusionOk="0">
                  <a:moveTo>
                    <a:pt x="1" y="0"/>
                  </a:moveTo>
                  <a:lnTo>
                    <a:pt x="1" y="1735"/>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7"/>
            <p:cNvSpPr/>
            <p:nvPr/>
          </p:nvSpPr>
          <p:spPr>
            <a:xfrm>
              <a:off x="4991225" y="1956850"/>
              <a:ext cx="25" cy="43375"/>
            </a:xfrm>
            <a:custGeom>
              <a:avLst/>
              <a:gdLst/>
              <a:ahLst/>
              <a:cxnLst/>
              <a:rect l="l" t="t" r="r" b="b"/>
              <a:pathLst>
                <a:path w="1" h="1735" fill="none" extrusionOk="0">
                  <a:moveTo>
                    <a:pt x="1" y="0"/>
                  </a:moveTo>
                  <a:lnTo>
                    <a:pt x="1" y="1735"/>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7"/>
            <p:cNvSpPr/>
            <p:nvPr/>
          </p:nvSpPr>
          <p:spPr>
            <a:xfrm>
              <a:off x="4916175" y="2033575"/>
              <a:ext cx="25" cy="43375"/>
            </a:xfrm>
            <a:custGeom>
              <a:avLst/>
              <a:gdLst/>
              <a:ahLst/>
              <a:cxnLst/>
              <a:rect l="l" t="t" r="r" b="b"/>
              <a:pathLst>
                <a:path w="1" h="1735" fill="none" extrusionOk="0">
                  <a:moveTo>
                    <a:pt x="1" y="0"/>
                  </a:moveTo>
                  <a:lnTo>
                    <a:pt x="1" y="1735"/>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7"/>
            <p:cNvSpPr/>
            <p:nvPr/>
          </p:nvSpPr>
          <p:spPr>
            <a:xfrm>
              <a:off x="4991225" y="2040225"/>
              <a:ext cx="25" cy="43400"/>
            </a:xfrm>
            <a:custGeom>
              <a:avLst/>
              <a:gdLst/>
              <a:ahLst/>
              <a:cxnLst/>
              <a:rect l="l" t="t" r="r" b="b"/>
              <a:pathLst>
                <a:path w="1" h="1736" fill="none" extrusionOk="0">
                  <a:moveTo>
                    <a:pt x="1" y="1"/>
                  </a:moveTo>
                  <a:lnTo>
                    <a:pt x="1" y="17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7"/>
            <p:cNvSpPr/>
            <p:nvPr/>
          </p:nvSpPr>
          <p:spPr>
            <a:xfrm>
              <a:off x="5042950" y="1954350"/>
              <a:ext cx="25" cy="147625"/>
            </a:xfrm>
            <a:custGeom>
              <a:avLst/>
              <a:gdLst/>
              <a:ahLst/>
              <a:cxnLst/>
              <a:rect l="l" t="t" r="r" b="b"/>
              <a:pathLst>
                <a:path w="1" h="5905" fill="none" extrusionOk="0">
                  <a:moveTo>
                    <a:pt x="0" y="0"/>
                  </a:moveTo>
                  <a:lnTo>
                    <a:pt x="0" y="5904"/>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7"/>
            <p:cNvSpPr/>
            <p:nvPr/>
          </p:nvSpPr>
          <p:spPr>
            <a:xfrm>
              <a:off x="5103825" y="1967675"/>
              <a:ext cx="25" cy="43400"/>
            </a:xfrm>
            <a:custGeom>
              <a:avLst/>
              <a:gdLst/>
              <a:ahLst/>
              <a:cxnLst/>
              <a:rect l="l" t="t" r="r" b="b"/>
              <a:pathLst>
                <a:path w="1" h="1736" fill="none" extrusionOk="0">
                  <a:moveTo>
                    <a:pt x="0" y="1"/>
                  </a:moveTo>
                  <a:lnTo>
                    <a:pt x="0" y="1735"/>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7"/>
            <p:cNvSpPr/>
            <p:nvPr/>
          </p:nvSpPr>
          <p:spPr>
            <a:xfrm>
              <a:off x="5178875" y="1974350"/>
              <a:ext cx="25" cy="43400"/>
            </a:xfrm>
            <a:custGeom>
              <a:avLst/>
              <a:gdLst/>
              <a:ahLst/>
              <a:cxnLst/>
              <a:rect l="l" t="t" r="r" b="b"/>
              <a:pathLst>
                <a:path w="1" h="1736" fill="none" extrusionOk="0">
                  <a:moveTo>
                    <a:pt x="0" y="1"/>
                  </a:moveTo>
                  <a:lnTo>
                    <a:pt x="0" y="1735"/>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7"/>
            <p:cNvSpPr/>
            <p:nvPr/>
          </p:nvSpPr>
          <p:spPr>
            <a:xfrm>
              <a:off x="5103825" y="2051075"/>
              <a:ext cx="25" cy="43400"/>
            </a:xfrm>
            <a:custGeom>
              <a:avLst/>
              <a:gdLst/>
              <a:ahLst/>
              <a:cxnLst/>
              <a:rect l="l" t="t" r="r" b="b"/>
              <a:pathLst>
                <a:path w="1" h="1736" fill="none" extrusionOk="0">
                  <a:moveTo>
                    <a:pt x="0" y="1"/>
                  </a:moveTo>
                  <a:lnTo>
                    <a:pt x="0" y="1735"/>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7"/>
            <p:cNvSpPr/>
            <p:nvPr/>
          </p:nvSpPr>
          <p:spPr>
            <a:xfrm>
              <a:off x="5178875" y="2057750"/>
              <a:ext cx="25" cy="43400"/>
            </a:xfrm>
            <a:custGeom>
              <a:avLst/>
              <a:gdLst/>
              <a:ahLst/>
              <a:cxnLst/>
              <a:rect l="l" t="t" r="r" b="b"/>
              <a:pathLst>
                <a:path w="1" h="1736" fill="none" extrusionOk="0">
                  <a:moveTo>
                    <a:pt x="0" y="0"/>
                  </a:moveTo>
                  <a:lnTo>
                    <a:pt x="0" y="1735"/>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7"/>
            <p:cNvSpPr/>
            <p:nvPr/>
          </p:nvSpPr>
          <p:spPr>
            <a:xfrm>
              <a:off x="5230575" y="1971850"/>
              <a:ext cx="25" cy="147625"/>
            </a:xfrm>
            <a:custGeom>
              <a:avLst/>
              <a:gdLst/>
              <a:ahLst/>
              <a:cxnLst/>
              <a:rect l="l" t="t" r="r" b="b"/>
              <a:pathLst>
                <a:path w="1" h="5905" fill="none" extrusionOk="0">
                  <a:moveTo>
                    <a:pt x="0" y="1"/>
                  </a:moveTo>
                  <a:lnTo>
                    <a:pt x="0" y="5905"/>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7"/>
            <p:cNvSpPr/>
            <p:nvPr/>
          </p:nvSpPr>
          <p:spPr>
            <a:xfrm>
              <a:off x="3003975" y="3372850"/>
              <a:ext cx="170150" cy="390300"/>
            </a:xfrm>
            <a:custGeom>
              <a:avLst/>
              <a:gdLst/>
              <a:ahLst/>
              <a:cxnLst/>
              <a:rect l="l" t="t" r="r" b="b"/>
              <a:pathLst>
                <a:path w="6806" h="15612" extrusionOk="0">
                  <a:moveTo>
                    <a:pt x="6305" y="1"/>
                  </a:moveTo>
                  <a:lnTo>
                    <a:pt x="1" y="2836"/>
                  </a:lnTo>
                  <a:lnTo>
                    <a:pt x="601" y="15612"/>
                  </a:lnTo>
                  <a:lnTo>
                    <a:pt x="6806" y="12777"/>
                  </a:lnTo>
                  <a:lnTo>
                    <a:pt x="6305" y="1"/>
                  </a:lnTo>
                  <a:close/>
                </a:path>
              </a:pathLst>
            </a:custGeom>
            <a:solidFill>
              <a:schemeClr val="accen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7"/>
            <p:cNvSpPr/>
            <p:nvPr/>
          </p:nvSpPr>
          <p:spPr>
            <a:xfrm>
              <a:off x="2569500" y="3190225"/>
              <a:ext cx="975725" cy="941525"/>
            </a:xfrm>
            <a:custGeom>
              <a:avLst/>
              <a:gdLst/>
              <a:ahLst/>
              <a:cxnLst/>
              <a:rect l="l" t="t" r="r" b="b"/>
              <a:pathLst>
                <a:path w="39029" h="37661" extrusionOk="0">
                  <a:moveTo>
                    <a:pt x="37928" y="2336"/>
                  </a:moveTo>
                  <a:lnTo>
                    <a:pt x="37828" y="11642"/>
                  </a:lnTo>
                  <a:lnTo>
                    <a:pt x="2869" y="30956"/>
                  </a:lnTo>
                  <a:cubicBezTo>
                    <a:pt x="2869" y="30956"/>
                    <a:pt x="2469" y="25052"/>
                    <a:pt x="3236" y="22784"/>
                  </a:cubicBezTo>
                  <a:cubicBezTo>
                    <a:pt x="4270" y="19615"/>
                    <a:pt x="4938" y="17780"/>
                    <a:pt x="9541" y="15045"/>
                  </a:cubicBezTo>
                  <a:cubicBezTo>
                    <a:pt x="11809" y="13677"/>
                    <a:pt x="20082" y="9407"/>
                    <a:pt x="25919" y="6939"/>
                  </a:cubicBezTo>
                  <a:cubicBezTo>
                    <a:pt x="31723" y="4437"/>
                    <a:pt x="37927" y="2336"/>
                    <a:pt x="37928" y="2336"/>
                  </a:cubicBezTo>
                  <a:close/>
                  <a:moveTo>
                    <a:pt x="39029" y="1"/>
                  </a:moveTo>
                  <a:cubicBezTo>
                    <a:pt x="39028" y="1"/>
                    <a:pt x="20949" y="5571"/>
                    <a:pt x="12543" y="10141"/>
                  </a:cubicBezTo>
                  <a:cubicBezTo>
                    <a:pt x="4104" y="14744"/>
                    <a:pt x="1102" y="17880"/>
                    <a:pt x="401" y="23284"/>
                  </a:cubicBezTo>
                  <a:cubicBezTo>
                    <a:pt x="1" y="26053"/>
                    <a:pt x="401" y="37661"/>
                    <a:pt x="401" y="37661"/>
                  </a:cubicBezTo>
                  <a:lnTo>
                    <a:pt x="2469" y="36193"/>
                  </a:lnTo>
                  <a:lnTo>
                    <a:pt x="2603" y="33191"/>
                  </a:lnTo>
                  <a:lnTo>
                    <a:pt x="38895" y="12509"/>
                  </a:lnTo>
                  <a:lnTo>
                    <a:pt x="39029" y="1"/>
                  </a:lnTo>
                  <a:close/>
                </a:path>
              </a:pathLst>
            </a:custGeom>
            <a:solidFill>
              <a:schemeClr val="accen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7"/>
            <p:cNvSpPr/>
            <p:nvPr/>
          </p:nvSpPr>
          <p:spPr>
            <a:xfrm>
              <a:off x="3465975" y="2653175"/>
              <a:ext cx="1743775" cy="1490250"/>
            </a:xfrm>
            <a:custGeom>
              <a:avLst/>
              <a:gdLst/>
              <a:ahLst/>
              <a:cxnLst/>
              <a:rect l="l" t="t" r="r" b="b"/>
              <a:pathLst>
                <a:path w="69751" h="59610" extrusionOk="0">
                  <a:moveTo>
                    <a:pt x="19915" y="0"/>
                  </a:moveTo>
                  <a:cubicBezTo>
                    <a:pt x="19915" y="0"/>
                    <a:pt x="15979" y="467"/>
                    <a:pt x="15111" y="1935"/>
                  </a:cubicBezTo>
                  <a:cubicBezTo>
                    <a:pt x="14411" y="3269"/>
                    <a:pt x="13811" y="4637"/>
                    <a:pt x="13344" y="6038"/>
                  </a:cubicBezTo>
                  <a:lnTo>
                    <a:pt x="13410" y="6038"/>
                  </a:lnTo>
                  <a:lnTo>
                    <a:pt x="1" y="41964"/>
                  </a:lnTo>
                  <a:lnTo>
                    <a:pt x="56174" y="59610"/>
                  </a:lnTo>
                  <a:cubicBezTo>
                    <a:pt x="56174" y="59610"/>
                    <a:pt x="68483" y="21049"/>
                    <a:pt x="68883" y="19248"/>
                  </a:cubicBezTo>
                  <a:cubicBezTo>
                    <a:pt x="69317" y="17446"/>
                    <a:pt x="69750" y="9908"/>
                    <a:pt x="68349" y="9074"/>
                  </a:cubicBezTo>
                  <a:cubicBezTo>
                    <a:pt x="67049" y="7606"/>
                    <a:pt x="60877" y="6805"/>
                    <a:pt x="60877" y="6805"/>
                  </a:cubicBezTo>
                  <a:lnTo>
                    <a:pt x="19915" y="0"/>
                  </a:ln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7"/>
            <p:cNvSpPr/>
            <p:nvPr/>
          </p:nvSpPr>
          <p:spPr>
            <a:xfrm>
              <a:off x="3385925" y="2627525"/>
              <a:ext cx="1795475" cy="1457525"/>
            </a:xfrm>
            <a:custGeom>
              <a:avLst/>
              <a:gdLst/>
              <a:ahLst/>
              <a:cxnLst/>
              <a:rect l="l" t="t" r="r" b="b"/>
              <a:pathLst>
                <a:path w="71819" h="58301" extrusionOk="0">
                  <a:moveTo>
                    <a:pt x="19933" y="0"/>
                  </a:moveTo>
                  <a:cubicBezTo>
                    <a:pt x="18870" y="0"/>
                    <a:pt x="17805" y="164"/>
                    <a:pt x="16779" y="493"/>
                  </a:cubicBezTo>
                  <a:lnTo>
                    <a:pt x="16412" y="593"/>
                  </a:lnTo>
                  <a:cubicBezTo>
                    <a:pt x="14477" y="1293"/>
                    <a:pt x="13777" y="3795"/>
                    <a:pt x="13777" y="3795"/>
                  </a:cubicBezTo>
                  <a:lnTo>
                    <a:pt x="0" y="40622"/>
                  </a:lnTo>
                  <a:lnTo>
                    <a:pt x="56174" y="58301"/>
                  </a:lnTo>
                  <a:cubicBezTo>
                    <a:pt x="56174" y="58301"/>
                    <a:pt x="70884" y="15470"/>
                    <a:pt x="71318" y="13669"/>
                  </a:cubicBezTo>
                  <a:cubicBezTo>
                    <a:pt x="71718" y="11868"/>
                    <a:pt x="71818" y="9933"/>
                    <a:pt x="70351" y="9232"/>
                  </a:cubicBezTo>
                  <a:cubicBezTo>
                    <a:pt x="68049" y="8098"/>
                    <a:pt x="30355" y="1694"/>
                    <a:pt x="21916" y="193"/>
                  </a:cubicBezTo>
                  <a:cubicBezTo>
                    <a:pt x="21262" y="64"/>
                    <a:pt x="20598" y="0"/>
                    <a:pt x="19933" y="0"/>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7"/>
            <p:cNvSpPr/>
            <p:nvPr/>
          </p:nvSpPr>
          <p:spPr>
            <a:xfrm>
              <a:off x="3415100" y="2694875"/>
              <a:ext cx="1599500" cy="1039100"/>
            </a:xfrm>
            <a:custGeom>
              <a:avLst/>
              <a:gdLst/>
              <a:ahLst/>
              <a:cxnLst/>
              <a:rect l="l" t="t" r="r" b="b"/>
              <a:pathLst>
                <a:path w="63980" h="41564" extrusionOk="0">
                  <a:moveTo>
                    <a:pt x="20482" y="0"/>
                  </a:moveTo>
                  <a:cubicBezTo>
                    <a:pt x="20482" y="0"/>
                    <a:pt x="1" y="31957"/>
                    <a:pt x="6172" y="32790"/>
                  </a:cubicBezTo>
                  <a:cubicBezTo>
                    <a:pt x="12343" y="33624"/>
                    <a:pt x="45967" y="41563"/>
                    <a:pt x="47301" y="41563"/>
                  </a:cubicBezTo>
                  <a:cubicBezTo>
                    <a:pt x="48636" y="41563"/>
                    <a:pt x="48969" y="41130"/>
                    <a:pt x="49803" y="40563"/>
                  </a:cubicBezTo>
                  <a:cubicBezTo>
                    <a:pt x="50637" y="40029"/>
                    <a:pt x="62812" y="15145"/>
                    <a:pt x="63146" y="13744"/>
                  </a:cubicBezTo>
                  <a:cubicBezTo>
                    <a:pt x="63480" y="12376"/>
                    <a:pt x="63980" y="11108"/>
                    <a:pt x="61812" y="10408"/>
                  </a:cubicBezTo>
                  <a:cubicBezTo>
                    <a:pt x="59677" y="9741"/>
                    <a:pt x="51338" y="7072"/>
                    <a:pt x="51338" y="7072"/>
                  </a:cubicBezTo>
                  <a:lnTo>
                    <a:pt x="20482" y="0"/>
                  </a:lnTo>
                  <a:close/>
                </a:path>
              </a:pathLst>
            </a:custGeom>
            <a:solidFill>
              <a:schemeClr val="accen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7"/>
            <p:cNvSpPr/>
            <p:nvPr/>
          </p:nvSpPr>
          <p:spPr>
            <a:xfrm>
              <a:off x="3632775" y="2468150"/>
              <a:ext cx="1275100" cy="1053050"/>
            </a:xfrm>
            <a:custGeom>
              <a:avLst/>
              <a:gdLst/>
              <a:ahLst/>
              <a:cxnLst/>
              <a:rect l="l" t="t" r="r" b="b"/>
              <a:pathLst>
                <a:path w="51004" h="42122" extrusionOk="0">
                  <a:moveTo>
                    <a:pt x="8365" y="1"/>
                  </a:moveTo>
                  <a:cubicBezTo>
                    <a:pt x="7881" y="1"/>
                    <a:pt x="7582" y="12"/>
                    <a:pt x="7505" y="30"/>
                  </a:cubicBezTo>
                  <a:cubicBezTo>
                    <a:pt x="6938" y="163"/>
                    <a:pt x="5971" y="3365"/>
                    <a:pt x="5971" y="3365"/>
                  </a:cubicBezTo>
                  <a:cubicBezTo>
                    <a:pt x="5971" y="3365"/>
                    <a:pt x="4170" y="5600"/>
                    <a:pt x="3336" y="12672"/>
                  </a:cubicBezTo>
                  <a:cubicBezTo>
                    <a:pt x="2502" y="19777"/>
                    <a:pt x="0" y="29484"/>
                    <a:pt x="0" y="30618"/>
                  </a:cubicBezTo>
                  <a:cubicBezTo>
                    <a:pt x="0" y="31719"/>
                    <a:pt x="1935" y="31986"/>
                    <a:pt x="7639" y="34788"/>
                  </a:cubicBezTo>
                  <a:cubicBezTo>
                    <a:pt x="13343" y="37556"/>
                    <a:pt x="34191" y="40759"/>
                    <a:pt x="36293" y="41026"/>
                  </a:cubicBezTo>
                  <a:cubicBezTo>
                    <a:pt x="37896" y="41232"/>
                    <a:pt x="40262" y="42121"/>
                    <a:pt x="41633" y="42121"/>
                  </a:cubicBezTo>
                  <a:cubicBezTo>
                    <a:pt x="42030" y="42121"/>
                    <a:pt x="42343" y="42047"/>
                    <a:pt x="42530" y="41859"/>
                  </a:cubicBezTo>
                  <a:cubicBezTo>
                    <a:pt x="43364" y="41026"/>
                    <a:pt x="47534" y="30318"/>
                    <a:pt x="48668" y="23246"/>
                  </a:cubicBezTo>
                  <a:cubicBezTo>
                    <a:pt x="49769" y="16141"/>
                    <a:pt x="51003" y="10437"/>
                    <a:pt x="51003" y="8502"/>
                  </a:cubicBezTo>
                  <a:cubicBezTo>
                    <a:pt x="51003" y="6568"/>
                    <a:pt x="40462" y="4333"/>
                    <a:pt x="30722" y="2264"/>
                  </a:cubicBezTo>
                  <a:cubicBezTo>
                    <a:pt x="22290" y="445"/>
                    <a:pt x="11484" y="1"/>
                    <a:pt x="8365" y="1"/>
                  </a:cubicBezTo>
                  <a:close/>
                </a:path>
              </a:pathLst>
            </a:custGeom>
            <a:solidFill>
              <a:schemeClr val="accen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7"/>
            <p:cNvSpPr/>
            <p:nvPr/>
          </p:nvSpPr>
          <p:spPr>
            <a:xfrm>
              <a:off x="4242375" y="3006750"/>
              <a:ext cx="118425" cy="7550"/>
            </a:xfrm>
            <a:custGeom>
              <a:avLst/>
              <a:gdLst/>
              <a:ahLst/>
              <a:cxnLst/>
              <a:rect l="l" t="t" r="r" b="b"/>
              <a:pathLst>
                <a:path w="4737" h="302" fill="none" extrusionOk="0">
                  <a:moveTo>
                    <a:pt x="0" y="301"/>
                  </a:moveTo>
                  <a:cubicBezTo>
                    <a:pt x="0" y="301"/>
                    <a:pt x="2869" y="1"/>
                    <a:pt x="4737" y="30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7"/>
            <p:cNvSpPr/>
            <p:nvPr/>
          </p:nvSpPr>
          <p:spPr>
            <a:xfrm>
              <a:off x="4415000" y="2684025"/>
              <a:ext cx="140125" cy="36725"/>
            </a:xfrm>
            <a:custGeom>
              <a:avLst/>
              <a:gdLst/>
              <a:ahLst/>
              <a:cxnLst/>
              <a:rect l="l" t="t" r="r" b="b"/>
              <a:pathLst>
                <a:path w="5605" h="1469" fill="none" extrusionOk="0">
                  <a:moveTo>
                    <a:pt x="0" y="1468"/>
                  </a:moveTo>
                  <a:cubicBezTo>
                    <a:pt x="1801" y="735"/>
                    <a:pt x="3669" y="234"/>
                    <a:pt x="5604"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7"/>
            <p:cNvSpPr/>
            <p:nvPr/>
          </p:nvSpPr>
          <p:spPr>
            <a:xfrm>
              <a:off x="3899625" y="2967575"/>
              <a:ext cx="135125" cy="86750"/>
            </a:xfrm>
            <a:custGeom>
              <a:avLst/>
              <a:gdLst/>
              <a:ahLst/>
              <a:cxnLst/>
              <a:rect l="l" t="t" r="r" b="b"/>
              <a:pathLst>
                <a:path w="5405" h="3470" fill="none" extrusionOk="0">
                  <a:moveTo>
                    <a:pt x="5404" y="3469"/>
                  </a:moveTo>
                  <a:cubicBezTo>
                    <a:pt x="5404" y="3469"/>
                    <a:pt x="2269" y="701"/>
                    <a:pt x="0"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7"/>
            <p:cNvSpPr/>
            <p:nvPr/>
          </p:nvSpPr>
          <p:spPr>
            <a:xfrm>
              <a:off x="3240825" y="2453450"/>
              <a:ext cx="288550" cy="897750"/>
            </a:xfrm>
            <a:custGeom>
              <a:avLst/>
              <a:gdLst/>
              <a:ahLst/>
              <a:cxnLst/>
              <a:rect l="l" t="t" r="r" b="b"/>
              <a:pathLst>
                <a:path w="11542" h="35910" extrusionOk="0">
                  <a:moveTo>
                    <a:pt x="9415" y="0"/>
                  </a:moveTo>
                  <a:cubicBezTo>
                    <a:pt x="9128" y="0"/>
                    <a:pt x="8813" y="29"/>
                    <a:pt x="8473" y="84"/>
                  </a:cubicBezTo>
                  <a:cubicBezTo>
                    <a:pt x="6805" y="317"/>
                    <a:pt x="3369" y="1285"/>
                    <a:pt x="3369" y="2486"/>
                  </a:cubicBezTo>
                  <a:cubicBezTo>
                    <a:pt x="3369" y="3686"/>
                    <a:pt x="4470" y="7122"/>
                    <a:pt x="4470" y="7122"/>
                  </a:cubicBezTo>
                  <a:cubicBezTo>
                    <a:pt x="4470" y="7122"/>
                    <a:pt x="3703" y="10658"/>
                    <a:pt x="3169" y="12726"/>
                  </a:cubicBezTo>
                  <a:cubicBezTo>
                    <a:pt x="2669" y="14761"/>
                    <a:pt x="167" y="23300"/>
                    <a:pt x="167" y="28104"/>
                  </a:cubicBezTo>
                  <a:cubicBezTo>
                    <a:pt x="167" y="32941"/>
                    <a:pt x="0" y="35176"/>
                    <a:pt x="1034" y="35509"/>
                  </a:cubicBezTo>
                  <a:cubicBezTo>
                    <a:pt x="2068" y="35843"/>
                    <a:pt x="8006" y="35909"/>
                    <a:pt x="8006" y="35909"/>
                  </a:cubicBezTo>
                  <a:lnTo>
                    <a:pt x="7472" y="29038"/>
                  </a:lnTo>
                  <a:cubicBezTo>
                    <a:pt x="7239" y="27537"/>
                    <a:pt x="7105" y="26002"/>
                    <a:pt x="7072" y="24501"/>
                  </a:cubicBezTo>
                  <a:cubicBezTo>
                    <a:pt x="7072" y="22767"/>
                    <a:pt x="7239" y="14961"/>
                    <a:pt x="7839" y="12960"/>
                  </a:cubicBezTo>
                  <a:cubicBezTo>
                    <a:pt x="8440" y="10992"/>
                    <a:pt x="10608" y="5154"/>
                    <a:pt x="10608" y="5154"/>
                  </a:cubicBezTo>
                  <a:cubicBezTo>
                    <a:pt x="10608" y="5154"/>
                    <a:pt x="11542" y="3086"/>
                    <a:pt x="11375" y="1618"/>
                  </a:cubicBezTo>
                  <a:cubicBezTo>
                    <a:pt x="11242" y="450"/>
                    <a:pt x="10538" y="0"/>
                    <a:pt x="9415" y="0"/>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7"/>
            <p:cNvSpPr/>
            <p:nvPr/>
          </p:nvSpPr>
          <p:spPr>
            <a:xfrm>
              <a:off x="3322550" y="2433850"/>
              <a:ext cx="62575" cy="101950"/>
            </a:xfrm>
            <a:custGeom>
              <a:avLst/>
              <a:gdLst/>
              <a:ahLst/>
              <a:cxnLst/>
              <a:rect l="l" t="t" r="r" b="b"/>
              <a:pathLst>
                <a:path w="2503" h="4078" extrusionOk="0">
                  <a:moveTo>
                    <a:pt x="1635" y="1"/>
                  </a:moveTo>
                  <a:cubicBezTo>
                    <a:pt x="1635" y="1"/>
                    <a:pt x="200" y="267"/>
                    <a:pt x="100" y="768"/>
                  </a:cubicBezTo>
                  <a:cubicBezTo>
                    <a:pt x="0" y="1301"/>
                    <a:pt x="701" y="3870"/>
                    <a:pt x="1301" y="4037"/>
                  </a:cubicBezTo>
                  <a:cubicBezTo>
                    <a:pt x="1395" y="4064"/>
                    <a:pt x="1488" y="4077"/>
                    <a:pt x="1579" y="4077"/>
                  </a:cubicBezTo>
                  <a:cubicBezTo>
                    <a:pt x="2042" y="4077"/>
                    <a:pt x="2446" y="3743"/>
                    <a:pt x="2502" y="3270"/>
                  </a:cubicBezTo>
                  <a:cubicBezTo>
                    <a:pt x="2502" y="2736"/>
                    <a:pt x="1635" y="1"/>
                    <a:pt x="1635"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7"/>
            <p:cNvSpPr/>
            <p:nvPr/>
          </p:nvSpPr>
          <p:spPr>
            <a:xfrm>
              <a:off x="3355075" y="2407900"/>
              <a:ext cx="62550" cy="111375"/>
            </a:xfrm>
            <a:custGeom>
              <a:avLst/>
              <a:gdLst/>
              <a:ahLst/>
              <a:cxnLst/>
              <a:rect l="l" t="t" r="r" b="b"/>
              <a:pathLst>
                <a:path w="2502" h="4455" extrusionOk="0">
                  <a:moveTo>
                    <a:pt x="2013" y="0"/>
                  </a:moveTo>
                  <a:cubicBezTo>
                    <a:pt x="1625" y="0"/>
                    <a:pt x="627" y="65"/>
                    <a:pt x="334" y="705"/>
                  </a:cubicBezTo>
                  <a:cubicBezTo>
                    <a:pt x="0" y="1472"/>
                    <a:pt x="534" y="3774"/>
                    <a:pt x="1201" y="4308"/>
                  </a:cubicBezTo>
                  <a:cubicBezTo>
                    <a:pt x="1349" y="4413"/>
                    <a:pt x="1493" y="4455"/>
                    <a:pt x="1627" y="4455"/>
                  </a:cubicBezTo>
                  <a:cubicBezTo>
                    <a:pt x="2128" y="4455"/>
                    <a:pt x="2502" y="3874"/>
                    <a:pt x="2502" y="3874"/>
                  </a:cubicBezTo>
                  <a:lnTo>
                    <a:pt x="2168" y="4"/>
                  </a:lnTo>
                  <a:cubicBezTo>
                    <a:pt x="2168" y="4"/>
                    <a:pt x="2110" y="0"/>
                    <a:pt x="2013" y="0"/>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7"/>
            <p:cNvSpPr/>
            <p:nvPr/>
          </p:nvSpPr>
          <p:spPr>
            <a:xfrm>
              <a:off x="3406775" y="2399025"/>
              <a:ext cx="57550" cy="109200"/>
            </a:xfrm>
            <a:custGeom>
              <a:avLst/>
              <a:gdLst/>
              <a:ahLst/>
              <a:cxnLst/>
              <a:rect l="l" t="t" r="r" b="b"/>
              <a:pathLst>
                <a:path w="2302" h="4368" extrusionOk="0">
                  <a:moveTo>
                    <a:pt x="1033" y="0"/>
                  </a:moveTo>
                  <a:cubicBezTo>
                    <a:pt x="575" y="0"/>
                    <a:pt x="132" y="75"/>
                    <a:pt x="100" y="359"/>
                  </a:cubicBezTo>
                  <a:cubicBezTo>
                    <a:pt x="0" y="960"/>
                    <a:pt x="267" y="3895"/>
                    <a:pt x="434" y="4229"/>
                  </a:cubicBezTo>
                  <a:cubicBezTo>
                    <a:pt x="483" y="4327"/>
                    <a:pt x="620" y="4367"/>
                    <a:pt x="797" y="4367"/>
                  </a:cubicBezTo>
                  <a:cubicBezTo>
                    <a:pt x="1224" y="4367"/>
                    <a:pt x="1880" y="4131"/>
                    <a:pt x="2068" y="3895"/>
                  </a:cubicBezTo>
                  <a:cubicBezTo>
                    <a:pt x="2302" y="3528"/>
                    <a:pt x="2068" y="93"/>
                    <a:pt x="2068" y="93"/>
                  </a:cubicBezTo>
                  <a:cubicBezTo>
                    <a:pt x="2068" y="93"/>
                    <a:pt x="1542" y="0"/>
                    <a:pt x="1033" y="0"/>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7"/>
            <p:cNvSpPr/>
            <p:nvPr/>
          </p:nvSpPr>
          <p:spPr>
            <a:xfrm>
              <a:off x="3455975" y="2392100"/>
              <a:ext cx="65075" cy="105900"/>
            </a:xfrm>
            <a:custGeom>
              <a:avLst/>
              <a:gdLst/>
              <a:ahLst/>
              <a:cxnLst/>
              <a:rect l="l" t="t" r="r" b="b"/>
              <a:pathLst>
                <a:path w="2603" h="4236" extrusionOk="0">
                  <a:moveTo>
                    <a:pt x="1238" y="1"/>
                  </a:moveTo>
                  <a:cubicBezTo>
                    <a:pt x="880" y="1"/>
                    <a:pt x="484" y="102"/>
                    <a:pt x="100" y="370"/>
                  </a:cubicBezTo>
                  <a:cubicBezTo>
                    <a:pt x="100" y="370"/>
                    <a:pt x="0" y="3472"/>
                    <a:pt x="367" y="3805"/>
                  </a:cubicBezTo>
                  <a:cubicBezTo>
                    <a:pt x="568" y="4026"/>
                    <a:pt x="1120" y="4235"/>
                    <a:pt x="1578" y="4235"/>
                  </a:cubicBezTo>
                  <a:cubicBezTo>
                    <a:pt x="1881" y="4235"/>
                    <a:pt x="2142" y="4144"/>
                    <a:pt x="2235" y="3905"/>
                  </a:cubicBezTo>
                  <a:cubicBezTo>
                    <a:pt x="2502" y="3305"/>
                    <a:pt x="2602" y="1070"/>
                    <a:pt x="2502" y="636"/>
                  </a:cubicBezTo>
                  <a:cubicBezTo>
                    <a:pt x="2437" y="354"/>
                    <a:pt x="1905" y="1"/>
                    <a:pt x="1238"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7"/>
            <p:cNvSpPr/>
            <p:nvPr/>
          </p:nvSpPr>
          <p:spPr>
            <a:xfrm>
              <a:off x="3417600" y="2440950"/>
              <a:ext cx="135125" cy="186400"/>
            </a:xfrm>
            <a:custGeom>
              <a:avLst/>
              <a:gdLst/>
              <a:ahLst/>
              <a:cxnLst/>
              <a:rect l="l" t="t" r="r" b="b"/>
              <a:pathLst>
                <a:path w="5405" h="7456" extrusionOk="0">
                  <a:moveTo>
                    <a:pt x="3212" y="1"/>
                  </a:moveTo>
                  <a:cubicBezTo>
                    <a:pt x="2290" y="1"/>
                    <a:pt x="1231" y="124"/>
                    <a:pt x="935" y="217"/>
                  </a:cubicBezTo>
                  <a:cubicBezTo>
                    <a:pt x="435" y="384"/>
                    <a:pt x="1" y="817"/>
                    <a:pt x="435" y="1184"/>
                  </a:cubicBezTo>
                  <a:cubicBezTo>
                    <a:pt x="835" y="1518"/>
                    <a:pt x="2569" y="1518"/>
                    <a:pt x="2569" y="1518"/>
                  </a:cubicBezTo>
                  <a:cubicBezTo>
                    <a:pt x="2569" y="1518"/>
                    <a:pt x="1102" y="3152"/>
                    <a:pt x="1202" y="4620"/>
                  </a:cubicBezTo>
                  <a:lnTo>
                    <a:pt x="2403" y="7455"/>
                  </a:lnTo>
                  <a:cubicBezTo>
                    <a:pt x="2403" y="7455"/>
                    <a:pt x="4738" y="5220"/>
                    <a:pt x="5071" y="4186"/>
                  </a:cubicBezTo>
                  <a:cubicBezTo>
                    <a:pt x="5405" y="3152"/>
                    <a:pt x="4971" y="851"/>
                    <a:pt x="4704" y="317"/>
                  </a:cubicBezTo>
                  <a:cubicBezTo>
                    <a:pt x="4601" y="80"/>
                    <a:pt x="3950" y="1"/>
                    <a:pt x="3212"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7"/>
            <p:cNvSpPr/>
            <p:nvPr/>
          </p:nvSpPr>
          <p:spPr>
            <a:xfrm>
              <a:off x="3417600" y="2435525"/>
              <a:ext cx="135125" cy="191825"/>
            </a:xfrm>
            <a:custGeom>
              <a:avLst/>
              <a:gdLst/>
              <a:ahLst/>
              <a:cxnLst/>
              <a:rect l="l" t="t" r="r" b="b"/>
              <a:pathLst>
                <a:path w="5405" h="7673" fill="none" extrusionOk="0">
                  <a:moveTo>
                    <a:pt x="2403" y="7672"/>
                  </a:moveTo>
                  <a:cubicBezTo>
                    <a:pt x="2403" y="7672"/>
                    <a:pt x="4738" y="5437"/>
                    <a:pt x="5071" y="4403"/>
                  </a:cubicBezTo>
                  <a:cubicBezTo>
                    <a:pt x="5405" y="3369"/>
                    <a:pt x="4971" y="1068"/>
                    <a:pt x="4704" y="534"/>
                  </a:cubicBezTo>
                  <a:cubicBezTo>
                    <a:pt x="4471" y="0"/>
                    <a:pt x="1469" y="267"/>
                    <a:pt x="935" y="434"/>
                  </a:cubicBezTo>
                  <a:cubicBezTo>
                    <a:pt x="435" y="601"/>
                    <a:pt x="1" y="1034"/>
                    <a:pt x="435" y="1401"/>
                  </a:cubicBezTo>
                  <a:cubicBezTo>
                    <a:pt x="835" y="1735"/>
                    <a:pt x="2569" y="1735"/>
                    <a:pt x="2569" y="1735"/>
                  </a:cubicBezTo>
                  <a:cubicBezTo>
                    <a:pt x="2569" y="1735"/>
                    <a:pt x="1102" y="3369"/>
                    <a:pt x="1202" y="483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7"/>
            <p:cNvSpPr/>
            <p:nvPr/>
          </p:nvSpPr>
          <p:spPr>
            <a:xfrm>
              <a:off x="3419275" y="2927550"/>
              <a:ext cx="1058275" cy="853125"/>
            </a:xfrm>
            <a:custGeom>
              <a:avLst/>
              <a:gdLst/>
              <a:ahLst/>
              <a:cxnLst/>
              <a:rect l="l" t="t" r="r" b="b"/>
              <a:pathLst>
                <a:path w="42331" h="34125" extrusionOk="0">
                  <a:moveTo>
                    <a:pt x="24585" y="0"/>
                  </a:moveTo>
                  <a:cubicBezTo>
                    <a:pt x="24585" y="0"/>
                    <a:pt x="23984" y="5437"/>
                    <a:pt x="23984" y="5671"/>
                  </a:cubicBezTo>
                  <a:cubicBezTo>
                    <a:pt x="23984" y="5796"/>
                    <a:pt x="24160" y="5935"/>
                    <a:pt x="23905" y="5935"/>
                  </a:cubicBezTo>
                  <a:cubicBezTo>
                    <a:pt x="23615" y="5935"/>
                    <a:pt x="22769" y="5756"/>
                    <a:pt x="20482" y="5170"/>
                  </a:cubicBezTo>
                  <a:cubicBezTo>
                    <a:pt x="17138" y="4289"/>
                    <a:pt x="15607" y="3629"/>
                    <a:pt x="14606" y="3629"/>
                  </a:cubicBezTo>
                  <a:cubicBezTo>
                    <a:pt x="14318" y="3629"/>
                    <a:pt x="14074" y="3684"/>
                    <a:pt x="13844" y="3803"/>
                  </a:cubicBezTo>
                  <a:cubicBezTo>
                    <a:pt x="12810" y="4303"/>
                    <a:pt x="1" y="9807"/>
                    <a:pt x="1" y="9807"/>
                  </a:cubicBezTo>
                  <a:lnTo>
                    <a:pt x="1" y="19014"/>
                  </a:lnTo>
                  <a:cubicBezTo>
                    <a:pt x="1" y="19014"/>
                    <a:pt x="5271" y="17980"/>
                    <a:pt x="6705" y="17613"/>
                  </a:cubicBezTo>
                  <a:cubicBezTo>
                    <a:pt x="8173" y="17279"/>
                    <a:pt x="10775" y="16946"/>
                    <a:pt x="10775" y="16945"/>
                  </a:cubicBezTo>
                  <a:lnTo>
                    <a:pt x="10775" y="16945"/>
                  </a:lnTo>
                  <a:lnTo>
                    <a:pt x="7239" y="28020"/>
                  </a:lnTo>
                  <a:cubicBezTo>
                    <a:pt x="8928" y="27811"/>
                    <a:pt x="10631" y="27706"/>
                    <a:pt x="12333" y="27706"/>
                  </a:cubicBezTo>
                  <a:cubicBezTo>
                    <a:pt x="15238" y="27706"/>
                    <a:pt x="18143" y="28011"/>
                    <a:pt x="20982" y="28621"/>
                  </a:cubicBezTo>
                  <a:cubicBezTo>
                    <a:pt x="28054" y="30255"/>
                    <a:pt x="37928" y="34124"/>
                    <a:pt x="37928" y="34124"/>
                  </a:cubicBezTo>
                  <a:cubicBezTo>
                    <a:pt x="37928" y="34124"/>
                    <a:pt x="42331" y="12642"/>
                    <a:pt x="42331" y="12042"/>
                  </a:cubicBezTo>
                  <a:cubicBezTo>
                    <a:pt x="42331" y="11442"/>
                    <a:pt x="32190" y="7105"/>
                    <a:pt x="32190" y="7105"/>
                  </a:cubicBezTo>
                  <a:lnTo>
                    <a:pt x="33458" y="2102"/>
                  </a:lnTo>
                  <a:lnTo>
                    <a:pt x="33458" y="2102"/>
                  </a:lnTo>
                  <a:cubicBezTo>
                    <a:pt x="33458" y="2102"/>
                    <a:pt x="33442" y="2102"/>
                    <a:pt x="33411" y="2102"/>
                  </a:cubicBezTo>
                  <a:cubicBezTo>
                    <a:pt x="32911" y="2102"/>
                    <a:pt x="28481" y="2043"/>
                    <a:pt x="24585" y="0"/>
                  </a:cubicBezTo>
                  <a:close/>
                </a:path>
              </a:pathLst>
            </a:custGeom>
            <a:solidFill>
              <a:schemeClr val="l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7"/>
            <p:cNvSpPr/>
            <p:nvPr/>
          </p:nvSpPr>
          <p:spPr>
            <a:xfrm>
              <a:off x="3972175" y="2928375"/>
              <a:ext cx="286050" cy="492050"/>
            </a:xfrm>
            <a:custGeom>
              <a:avLst/>
              <a:gdLst/>
              <a:ahLst/>
              <a:cxnLst/>
              <a:rect l="l" t="t" r="r" b="b"/>
              <a:pathLst>
                <a:path w="11442" h="19682" extrusionOk="0">
                  <a:moveTo>
                    <a:pt x="2502" y="0"/>
                  </a:moveTo>
                  <a:cubicBezTo>
                    <a:pt x="2502" y="0"/>
                    <a:pt x="1902" y="5404"/>
                    <a:pt x="1902" y="5671"/>
                  </a:cubicBezTo>
                  <a:cubicBezTo>
                    <a:pt x="1902" y="5799"/>
                    <a:pt x="2062" y="5937"/>
                    <a:pt x="1807" y="5937"/>
                  </a:cubicBezTo>
                  <a:cubicBezTo>
                    <a:pt x="1596" y="5937"/>
                    <a:pt x="1102" y="5843"/>
                    <a:pt x="0" y="5571"/>
                  </a:cubicBezTo>
                  <a:lnTo>
                    <a:pt x="0" y="5571"/>
                  </a:lnTo>
                  <a:cubicBezTo>
                    <a:pt x="67" y="6638"/>
                    <a:pt x="467" y="12810"/>
                    <a:pt x="768" y="14611"/>
                  </a:cubicBezTo>
                  <a:cubicBezTo>
                    <a:pt x="901" y="15645"/>
                    <a:pt x="1301" y="16646"/>
                    <a:pt x="1902" y="17513"/>
                  </a:cubicBezTo>
                  <a:lnTo>
                    <a:pt x="1902" y="19681"/>
                  </a:lnTo>
                  <a:lnTo>
                    <a:pt x="3103" y="17780"/>
                  </a:lnTo>
                  <a:cubicBezTo>
                    <a:pt x="3103" y="17780"/>
                    <a:pt x="7039" y="15645"/>
                    <a:pt x="9107" y="12376"/>
                  </a:cubicBezTo>
                  <a:cubicBezTo>
                    <a:pt x="10074" y="10875"/>
                    <a:pt x="10842" y="9307"/>
                    <a:pt x="11442" y="7639"/>
                  </a:cubicBezTo>
                  <a:lnTo>
                    <a:pt x="10074" y="7072"/>
                  </a:lnTo>
                  <a:lnTo>
                    <a:pt x="11342" y="2069"/>
                  </a:lnTo>
                  <a:lnTo>
                    <a:pt x="11342" y="2069"/>
                  </a:lnTo>
                  <a:cubicBezTo>
                    <a:pt x="11342" y="2069"/>
                    <a:pt x="11326" y="2069"/>
                    <a:pt x="11294" y="2069"/>
                  </a:cubicBezTo>
                  <a:cubicBezTo>
                    <a:pt x="10791" y="2069"/>
                    <a:pt x="6395" y="2010"/>
                    <a:pt x="2502" y="0"/>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7"/>
            <p:cNvSpPr/>
            <p:nvPr/>
          </p:nvSpPr>
          <p:spPr>
            <a:xfrm>
              <a:off x="3988850" y="3122675"/>
              <a:ext cx="77575" cy="49225"/>
            </a:xfrm>
            <a:custGeom>
              <a:avLst/>
              <a:gdLst/>
              <a:ahLst/>
              <a:cxnLst/>
              <a:rect l="l" t="t" r="r" b="b"/>
              <a:pathLst>
                <a:path w="3103" h="1969" fill="none" extrusionOk="0">
                  <a:moveTo>
                    <a:pt x="1" y="1"/>
                  </a:moveTo>
                  <a:lnTo>
                    <a:pt x="2703" y="1035"/>
                  </a:lnTo>
                  <a:lnTo>
                    <a:pt x="3103" y="1969"/>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7"/>
            <p:cNvSpPr/>
            <p:nvPr/>
          </p:nvSpPr>
          <p:spPr>
            <a:xfrm>
              <a:off x="4113100" y="3171050"/>
              <a:ext cx="101775" cy="15875"/>
            </a:xfrm>
            <a:custGeom>
              <a:avLst/>
              <a:gdLst/>
              <a:ahLst/>
              <a:cxnLst/>
              <a:rect l="l" t="t" r="r" b="b"/>
              <a:pathLst>
                <a:path w="4071" h="635" fill="none" extrusionOk="0">
                  <a:moveTo>
                    <a:pt x="1" y="534"/>
                  </a:moveTo>
                  <a:cubicBezTo>
                    <a:pt x="201" y="200"/>
                    <a:pt x="568" y="0"/>
                    <a:pt x="935" y="34"/>
                  </a:cubicBezTo>
                  <a:cubicBezTo>
                    <a:pt x="1569" y="134"/>
                    <a:pt x="4070" y="634"/>
                    <a:pt x="4070" y="634"/>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7"/>
            <p:cNvSpPr/>
            <p:nvPr/>
          </p:nvSpPr>
          <p:spPr>
            <a:xfrm>
              <a:off x="3688650" y="3172725"/>
              <a:ext cx="42550" cy="178475"/>
            </a:xfrm>
            <a:custGeom>
              <a:avLst/>
              <a:gdLst/>
              <a:ahLst/>
              <a:cxnLst/>
              <a:rect l="l" t="t" r="r" b="b"/>
              <a:pathLst>
                <a:path w="1702" h="7139" fill="none" extrusionOk="0">
                  <a:moveTo>
                    <a:pt x="1701" y="534"/>
                  </a:moveTo>
                  <a:lnTo>
                    <a:pt x="0" y="7138"/>
                  </a:lnTo>
                  <a:lnTo>
                    <a:pt x="667"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7"/>
            <p:cNvSpPr/>
            <p:nvPr/>
          </p:nvSpPr>
          <p:spPr>
            <a:xfrm>
              <a:off x="3971350" y="2683200"/>
              <a:ext cx="48375" cy="133450"/>
            </a:xfrm>
            <a:custGeom>
              <a:avLst/>
              <a:gdLst/>
              <a:ahLst/>
              <a:cxnLst/>
              <a:rect l="l" t="t" r="r" b="b"/>
              <a:pathLst>
                <a:path w="1935" h="5338" fill="none" extrusionOk="0">
                  <a:moveTo>
                    <a:pt x="1768" y="1468"/>
                  </a:moveTo>
                  <a:cubicBezTo>
                    <a:pt x="1768" y="1468"/>
                    <a:pt x="1901" y="0"/>
                    <a:pt x="934" y="200"/>
                  </a:cubicBezTo>
                  <a:cubicBezTo>
                    <a:pt x="0" y="367"/>
                    <a:pt x="434" y="3469"/>
                    <a:pt x="701" y="4403"/>
                  </a:cubicBezTo>
                  <a:cubicBezTo>
                    <a:pt x="1001" y="5338"/>
                    <a:pt x="1935" y="4837"/>
                    <a:pt x="1935" y="4837"/>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7"/>
            <p:cNvSpPr/>
            <p:nvPr/>
          </p:nvSpPr>
          <p:spPr>
            <a:xfrm>
              <a:off x="3979675" y="2535350"/>
              <a:ext cx="447025" cy="517150"/>
            </a:xfrm>
            <a:custGeom>
              <a:avLst/>
              <a:gdLst/>
              <a:ahLst/>
              <a:cxnLst/>
              <a:rect l="l" t="t" r="r" b="b"/>
              <a:pathLst>
                <a:path w="17881" h="20686" extrusionOk="0">
                  <a:moveTo>
                    <a:pt x="10478" y="1"/>
                  </a:moveTo>
                  <a:cubicBezTo>
                    <a:pt x="8101" y="1"/>
                    <a:pt x="6014" y="537"/>
                    <a:pt x="4837" y="1344"/>
                  </a:cubicBezTo>
                  <a:cubicBezTo>
                    <a:pt x="3136" y="2512"/>
                    <a:pt x="1302" y="3579"/>
                    <a:pt x="1202" y="4280"/>
                  </a:cubicBezTo>
                  <a:cubicBezTo>
                    <a:pt x="1135" y="4947"/>
                    <a:pt x="501" y="8850"/>
                    <a:pt x="501" y="8850"/>
                  </a:cubicBezTo>
                  <a:cubicBezTo>
                    <a:pt x="501" y="8850"/>
                    <a:pt x="1" y="13520"/>
                    <a:pt x="468" y="15121"/>
                  </a:cubicBezTo>
                  <a:cubicBezTo>
                    <a:pt x="935" y="16755"/>
                    <a:pt x="2903" y="19724"/>
                    <a:pt x="4904" y="20525"/>
                  </a:cubicBezTo>
                  <a:cubicBezTo>
                    <a:pt x="5182" y="20636"/>
                    <a:pt x="5490" y="20685"/>
                    <a:pt x="5818" y="20685"/>
                  </a:cubicBezTo>
                  <a:cubicBezTo>
                    <a:pt x="7847" y="20685"/>
                    <a:pt x="10632" y="18789"/>
                    <a:pt x="11809" y="17956"/>
                  </a:cubicBezTo>
                  <a:cubicBezTo>
                    <a:pt x="13143" y="16989"/>
                    <a:pt x="13710" y="15054"/>
                    <a:pt x="13710" y="15054"/>
                  </a:cubicBezTo>
                  <a:cubicBezTo>
                    <a:pt x="13710" y="15054"/>
                    <a:pt x="16079" y="13820"/>
                    <a:pt x="16979" y="11985"/>
                  </a:cubicBezTo>
                  <a:cubicBezTo>
                    <a:pt x="17880" y="10151"/>
                    <a:pt x="16979" y="9150"/>
                    <a:pt x="16979" y="9150"/>
                  </a:cubicBezTo>
                  <a:cubicBezTo>
                    <a:pt x="16746" y="8083"/>
                    <a:pt x="16679" y="7015"/>
                    <a:pt x="16813" y="5948"/>
                  </a:cubicBezTo>
                  <a:cubicBezTo>
                    <a:pt x="17046" y="4246"/>
                    <a:pt x="17380" y="1144"/>
                    <a:pt x="13777" y="344"/>
                  </a:cubicBezTo>
                  <a:cubicBezTo>
                    <a:pt x="12656" y="107"/>
                    <a:pt x="11538" y="1"/>
                    <a:pt x="10478"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7"/>
            <p:cNvSpPr/>
            <p:nvPr/>
          </p:nvSpPr>
          <p:spPr>
            <a:xfrm>
              <a:off x="3958825" y="2390550"/>
              <a:ext cx="499550" cy="424425"/>
            </a:xfrm>
            <a:custGeom>
              <a:avLst/>
              <a:gdLst/>
              <a:ahLst/>
              <a:cxnLst/>
              <a:rect l="l" t="t" r="r" b="b"/>
              <a:pathLst>
                <a:path w="19982" h="16977" extrusionOk="0">
                  <a:moveTo>
                    <a:pt x="7539" y="8730"/>
                  </a:moveTo>
                  <a:cubicBezTo>
                    <a:pt x="7535" y="8735"/>
                    <a:pt x="7539" y="8738"/>
                    <a:pt x="7539" y="8738"/>
                  </a:cubicBezTo>
                  <a:lnTo>
                    <a:pt x="7539" y="8730"/>
                  </a:lnTo>
                  <a:close/>
                  <a:moveTo>
                    <a:pt x="10447" y="0"/>
                  </a:moveTo>
                  <a:cubicBezTo>
                    <a:pt x="8526" y="0"/>
                    <a:pt x="6596" y="302"/>
                    <a:pt x="4737" y="865"/>
                  </a:cubicBezTo>
                  <a:lnTo>
                    <a:pt x="6672" y="1532"/>
                  </a:lnTo>
                  <a:cubicBezTo>
                    <a:pt x="5738" y="1799"/>
                    <a:pt x="4838" y="2133"/>
                    <a:pt x="3937" y="2533"/>
                  </a:cubicBezTo>
                  <a:cubicBezTo>
                    <a:pt x="3170" y="3000"/>
                    <a:pt x="1935" y="4468"/>
                    <a:pt x="1935" y="4468"/>
                  </a:cubicBezTo>
                  <a:lnTo>
                    <a:pt x="4504" y="3901"/>
                  </a:lnTo>
                  <a:lnTo>
                    <a:pt x="4504" y="3901"/>
                  </a:lnTo>
                  <a:cubicBezTo>
                    <a:pt x="4504" y="3901"/>
                    <a:pt x="1869" y="5869"/>
                    <a:pt x="1135" y="7070"/>
                  </a:cubicBezTo>
                  <a:cubicBezTo>
                    <a:pt x="668" y="7837"/>
                    <a:pt x="301" y="8604"/>
                    <a:pt x="1" y="9438"/>
                  </a:cubicBezTo>
                  <a:lnTo>
                    <a:pt x="1168" y="8637"/>
                  </a:lnTo>
                  <a:lnTo>
                    <a:pt x="1168" y="8637"/>
                  </a:lnTo>
                  <a:cubicBezTo>
                    <a:pt x="1168" y="8638"/>
                    <a:pt x="1102" y="9738"/>
                    <a:pt x="1135" y="10105"/>
                  </a:cubicBezTo>
                  <a:lnTo>
                    <a:pt x="1168" y="11806"/>
                  </a:lnTo>
                  <a:lnTo>
                    <a:pt x="1335" y="14642"/>
                  </a:lnTo>
                  <a:lnTo>
                    <a:pt x="2269" y="11006"/>
                  </a:lnTo>
                  <a:lnTo>
                    <a:pt x="7506" y="7804"/>
                  </a:lnTo>
                  <a:lnTo>
                    <a:pt x="7539" y="8730"/>
                  </a:lnTo>
                  <a:lnTo>
                    <a:pt x="7539" y="8730"/>
                  </a:lnTo>
                  <a:cubicBezTo>
                    <a:pt x="7561" y="8706"/>
                    <a:pt x="7807" y="8632"/>
                    <a:pt x="9941" y="8604"/>
                  </a:cubicBezTo>
                  <a:cubicBezTo>
                    <a:pt x="11576" y="8537"/>
                    <a:pt x="13177" y="8237"/>
                    <a:pt x="14745" y="7703"/>
                  </a:cubicBezTo>
                  <a:lnTo>
                    <a:pt x="14745" y="7703"/>
                  </a:lnTo>
                  <a:lnTo>
                    <a:pt x="13744" y="9171"/>
                  </a:lnTo>
                  <a:lnTo>
                    <a:pt x="14945" y="8904"/>
                  </a:lnTo>
                  <a:lnTo>
                    <a:pt x="14945" y="8904"/>
                  </a:lnTo>
                  <a:cubicBezTo>
                    <a:pt x="14945" y="8904"/>
                    <a:pt x="14378" y="11073"/>
                    <a:pt x="14945" y="12440"/>
                  </a:cubicBezTo>
                  <a:cubicBezTo>
                    <a:pt x="15478" y="13774"/>
                    <a:pt x="16012" y="14809"/>
                    <a:pt x="16012" y="14809"/>
                  </a:cubicBezTo>
                  <a:lnTo>
                    <a:pt x="15645" y="16977"/>
                  </a:lnTo>
                  <a:lnTo>
                    <a:pt x="17146" y="15142"/>
                  </a:lnTo>
                  <a:lnTo>
                    <a:pt x="17813" y="14942"/>
                  </a:lnTo>
                  <a:cubicBezTo>
                    <a:pt x="17813" y="14942"/>
                    <a:pt x="19181" y="11206"/>
                    <a:pt x="19581" y="9471"/>
                  </a:cubicBezTo>
                  <a:cubicBezTo>
                    <a:pt x="19982" y="7737"/>
                    <a:pt x="19315" y="5969"/>
                    <a:pt x="18681" y="4501"/>
                  </a:cubicBezTo>
                  <a:cubicBezTo>
                    <a:pt x="18047" y="3067"/>
                    <a:pt x="15045" y="298"/>
                    <a:pt x="11509" y="31"/>
                  </a:cubicBezTo>
                  <a:cubicBezTo>
                    <a:pt x="11156" y="11"/>
                    <a:pt x="10802" y="0"/>
                    <a:pt x="10447" y="0"/>
                  </a:cubicBezTo>
                  <a:close/>
                </a:path>
              </a:pathLst>
            </a:custGeom>
            <a:solidFill>
              <a:srgbClr val="263238"/>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7"/>
            <p:cNvSpPr/>
            <p:nvPr/>
          </p:nvSpPr>
          <p:spPr>
            <a:xfrm>
              <a:off x="4047225" y="2713225"/>
              <a:ext cx="69250" cy="27525"/>
            </a:xfrm>
            <a:custGeom>
              <a:avLst/>
              <a:gdLst/>
              <a:ahLst/>
              <a:cxnLst/>
              <a:rect l="l" t="t" r="r" b="b"/>
              <a:pathLst>
                <a:path w="2770" h="1101" fill="none" extrusionOk="0">
                  <a:moveTo>
                    <a:pt x="1" y="901"/>
                  </a:moveTo>
                  <a:cubicBezTo>
                    <a:pt x="1" y="901"/>
                    <a:pt x="1702" y="0"/>
                    <a:pt x="2769" y="110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7"/>
            <p:cNvSpPr/>
            <p:nvPr/>
          </p:nvSpPr>
          <p:spPr>
            <a:xfrm>
              <a:off x="4204850" y="2744075"/>
              <a:ext cx="66725" cy="34225"/>
            </a:xfrm>
            <a:custGeom>
              <a:avLst/>
              <a:gdLst/>
              <a:ahLst/>
              <a:cxnLst/>
              <a:rect l="l" t="t" r="r" b="b"/>
              <a:pathLst>
                <a:path w="2669" h="1369" fill="none" extrusionOk="0">
                  <a:moveTo>
                    <a:pt x="0" y="734"/>
                  </a:moveTo>
                  <a:cubicBezTo>
                    <a:pt x="0" y="734"/>
                    <a:pt x="1701" y="0"/>
                    <a:pt x="2669" y="136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7"/>
            <p:cNvSpPr/>
            <p:nvPr/>
          </p:nvSpPr>
          <p:spPr>
            <a:xfrm>
              <a:off x="4117275" y="2754925"/>
              <a:ext cx="46725" cy="104250"/>
            </a:xfrm>
            <a:custGeom>
              <a:avLst/>
              <a:gdLst/>
              <a:ahLst/>
              <a:cxnLst/>
              <a:rect l="l" t="t" r="r" b="b"/>
              <a:pathLst>
                <a:path w="1869" h="4170" fill="none" extrusionOk="0">
                  <a:moveTo>
                    <a:pt x="1068" y="0"/>
                  </a:moveTo>
                  <a:cubicBezTo>
                    <a:pt x="1068" y="0"/>
                    <a:pt x="1" y="2102"/>
                    <a:pt x="201" y="3136"/>
                  </a:cubicBezTo>
                  <a:cubicBezTo>
                    <a:pt x="401" y="4170"/>
                    <a:pt x="1869" y="3336"/>
                    <a:pt x="1869" y="33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7"/>
            <p:cNvSpPr/>
            <p:nvPr/>
          </p:nvSpPr>
          <p:spPr>
            <a:xfrm>
              <a:off x="4083075" y="2870825"/>
              <a:ext cx="110125" cy="41725"/>
            </a:xfrm>
            <a:custGeom>
              <a:avLst/>
              <a:gdLst/>
              <a:ahLst/>
              <a:cxnLst/>
              <a:rect l="l" t="t" r="r" b="b"/>
              <a:pathLst>
                <a:path w="4405" h="1669" fill="none" extrusionOk="0">
                  <a:moveTo>
                    <a:pt x="1" y="1"/>
                  </a:moveTo>
                  <a:cubicBezTo>
                    <a:pt x="1" y="1"/>
                    <a:pt x="1402" y="1669"/>
                    <a:pt x="4404" y="73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7"/>
            <p:cNvSpPr/>
            <p:nvPr/>
          </p:nvSpPr>
          <p:spPr>
            <a:xfrm>
              <a:off x="4218175" y="2670675"/>
              <a:ext cx="69250" cy="46725"/>
            </a:xfrm>
            <a:custGeom>
              <a:avLst/>
              <a:gdLst/>
              <a:ahLst/>
              <a:cxnLst/>
              <a:rect l="l" t="t" r="r" b="b"/>
              <a:pathLst>
                <a:path w="2770" h="1869" fill="none" extrusionOk="0">
                  <a:moveTo>
                    <a:pt x="1" y="368"/>
                  </a:moveTo>
                  <a:cubicBezTo>
                    <a:pt x="1" y="368"/>
                    <a:pt x="1602" y="1"/>
                    <a:pt x="2769" y="1869"/>
                  </a:cubicBezTo>
                </a:path>
              </a:pathLst>
            </a:custGeom>
            <a:noFill/>
            <a:ln w="2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7"/>
            <p:cNvSpPr/>
            <p:nvPr/>
          </p:nvSpPr>
          <p:spPr>
            <a:xfrm>
              <a:off x="4045550" y="2636500"/>
              <a:ext cx="87600" cy="30875"/>
            </a:xfrm>
            <a:custGeom>
              <a:avLst/>
              <a:gdLst/>
              <a:ahLst/>
              <a:cxnLst/>
              <a:rect l="l" t="t" r="r" b="b"/>
              <a:pathLst>
                <a:path w="3504" h="1235" fill="none" extrusionOk="0">
                  <a:moveTo>
                    <a:pt x="3503" y="968"/>
                  </a:moveTo>
                  <a:cubicBezTo>
                    <a:pt x="3503" y="968"/>
                    <a:pt x="1102" y="0"/>
                    <a:pt x="1" y="1235"/>
                  </a:cubicBezTo>
                </a:path>
              </a:pathLst>
            </a:custGeom>
            <a:noFill/>
            <a:ln w="2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7"/>
            <p:cNvSpPr/>
            <p:nvPr/>
          </p:nvSpPr>
          <p:spPr>
            <a:xfrm>
              <a:off x="2097500" y="3545075"/>
              <a:ext cx="2765325" cy="856050"/>
            </a:xfrm>
            <a:custGeom>
              <a:avLst/>
              <a:gdLst/>
              <a:ahLst/>
              <a:cxnLst/>
              <a:rect l="l" t="t" r="r" b="b"/>
              <a:pathLst>
                <a:path w="110613" h="34242" extrusionOk="0">
                  <a:moveTo>
                    <a:pt x="63526" y="0"/>
                  </a:moveTo>
                  <a:cubicBezTo>
                    <a:pt x="62388" y="0"/>
                    <a:pt x="61349" y="60"/>
                    <a:pt x="60444" y="183"/>
                  </a:cubicBezTo>
                  <a:cubicBezTo>
                    <a:pt x="56307" y="784"/>
                    <a:pt x="52238" y="1851"/>
                    <a:pt x="48368" y="3386"/>
                  </a:cubicBezTo>
                  <a:cubicBezTo>
                    <a:pt x="47668" y="3653"/>
                    <a:pt x="1" y="34241"/>
                    <a:pt x="1" y="34241"/>
                  </a:cubicBezTo>
                  <a:lnTo>
                    <a:pt x="110479" y="32440"/>
                  </a:lnTo>
                  <a:lnTo>
                    <a:pt x="110613" y="25902"/>
                  </a:lnTo>
                  <a:cubicBezTo>
                    <a:pt x="110613" y="25902"/>
                    <a:pt x="110213" y="21299"/>
                    <a:pt x="107844" y="19230"/>
                  </a:cubicBezTo>
                  <a:cubicBezTo>
                    <a:pt x="105476" y="17129"/>
                    <a:pt x="92967" y="8923"/>
                    <a:pt x="85895" y="5187"/>
                  </a:cubicBezTo>
                  <a:cubicBezTo>
                    <a:pt x="79843" y="1976"/>
                    <a:pt x="70064" y="0"/>
                    <a:pt x="63526"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7"/>
            <p:cNvSpPr/>
            <p:nvPr/>
          </p:nvSpPr>
          <p:spPr>
            <a:xfrm>
              <a:off x="2097500" y="3528800"/>
              <a:ext cx="2765325" cy="872325"/>
            </a:xfrm>
            <a:custGeom>
              <a:avLst/>
              <a:gdLst/>
              <a:ahLst/>
              <a:cxnLst/>
              <a:rect l="l" t="t" r="r" b="b"/>
              <a:pathLst>
                <a:path w="110613" h="34893" fill="none" extrusionOk="0">
                  <a:moveTo>
                    <a:pt x="1" y="34892"/>
                  </a:moveTo>
                  <a:cubicBezTo>
                    <a:pt x="1" y="34892"/>
                    <a:pt x="47668" y="4304"/>
                    <a:pt x="48368" y="4037"/>
                  </a:cubicBezTo>
                  <a:cubicBezTo>
                    <a:pt x="52238" y="2502"/>
                    <a:pt x="56307" y="1435"/>
                    <a:pt x="60444" y="834"/>
                  </a:cubicBezTo>
                  <a:cubicBezTo>
                    <a:pt x="66548" y="1"/>
                    <a:pt x="78790" y="2069"/>
                    <a:pt x="85895" y="5838"/>
                  </a:cubicBezTo>
                  <a:cubicBezTo>
                    <a:pt x="92967" y="9574"/>
                    <a:pt x="105476" y="17780"/>
                    <a:pt x="107844" y="19881"/>
                  </a:cubicBezTo>
                  <a:cubicBezTo>
                    <a:pt x="110213" y="21950"/>
                    <a:pt x="110613" y="26553"/>
                    <a:pt x="110613" y="26553"/>
                  </a:cubicBezTo>
                  <a:lnTo>
                    <a:pt x="110479" y="33091"/>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7"/>
            <p:cNvSpPr/>
            <p:nvPr/>
          </p:nvSpPr>
          <p:spPr>
            <a:xfrm>
              <a:off x="3067350" y="3676400"/>
              <a:ext cx="1624525" cy="855650"/>
            </a:xfrm>
            <a:custGeom>
              <a:avLst/>
              <a:gdLst/>
              <a:ahLst/>
              <a:cxnLst/>
              <a:rect l="l" t="t" r="r" b="b"/>
              <a:pathLst>
                <a:path w="64981" h="34226" fill="none" extrusionOk="0">
                  <a:moveTo>
                    <a:pt x="1" y="4271"/>
                  </a:moveTo>
                  <a:cubicBezTo>
                    <a:pt x="1" y="4271"/>
                    <a:pt x="13744" y="1"/>
                    <a:pt x="36093" y="7039"/>
                  </a:cubicBezTo>
                  <a:cubicBezTo>
                    <a:pt x="58476" y="14111"/>
                    <a:pt x="64314" y="24251"/>
                    <a:pt x="64647" y="25619"/>
                  </a:cubicBezTo>
                  <a:cubicBezTo>
                    <a:pt x="64981" y="26987"/>
                    <a:pt x="64814" y="34225"/>
                    <a:pt x="64814" y="3422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7"/>
            <p:cNvSpPr/>
            <p:nvPr/>
          </p:nvSpPr>
          <p:spPr>
            <a:xfrm>
              <a:off x="3698650" y="3682250"/>
              <a:ext cx="899000" cy="505375"/>
            </a:xfrm>
            <a:custGeom>
              <a:avLst/>
              <a:gdLst/>
              <a:ahLst/>
              <a:cxnLst/>
              <a:rect l="l" t="t" r="r" b="b"/>
              <a:pathLst>
                <a:path w="35960" h="20215" extrusionOk="0">
                  <a:moveTo>
                    <a:pt x="34758" y="0"/>
                  </a:moveTo>
                  <a:lnTo>
                    <a:pt x="27687" y="1034"/>
                  </a:lnTo>
                  <a:lnTo>
                    <a:pt x="28120" y="3203"/>
                  </a:lnTo>
                  <a:lnTo>
                    <a:pt x="12476" y="12309"/>
                  </a:lnTo>
                  <a:lnTo>
                    <a:pt x="5438" y="12376"/>
                  </a:lnTo>
                  <a:cubicBezTo>
                    <a:pt x="5438" y="12376"/>
                    <a:pt x="1835" y="13944"/>
                    <a:pt x="2235" y="14277"/>
                  </a:cubicBezTo>
                  <a:cubicBezTo>
                    <a:pt x="2325" y="14353"/>
                    <a:pt x="2478" y="14384"/>
                    <a:pt x="2665" y="14384"/>
                  </a:cubicBezTo>
                  <a:cubicBezTo>
                    <a:pt x="3376" y="14384"/>
                    <a:pt x="4570" y="13944"/>
                    <a:pt x="4570" y="13944"/>
                  </a:cubicBezTo>
                  <a:lnTo>
                    <a:pt x="6205" y="13677"/>
                  </a:lnTo>
                  <a:lnTo>
                    <a:pt x="3103" y="15144"/>
                  </a:lnTo>
                  <a:lnTo>
                    <a:pt x="267" y="17646"/>
                  </a:lnTo>
                  <a:cubicBezTo>
                    <a:pt x="267" y="17646"/>
                    <a:pt x="0" y="18047"/>
                    <a:pt x="434" y="18047"/>
                  </a:cubicBezTo>
                  <a:cubicBezTo>
                    <a:pt x="868" y="18047"/>
                    <a:pt x="3203" y="16512"/>
                    <a:pt x="3203" y="16512"/>
                  </a:cubicBezTo>
                  <a:lnTo>
                    <a:pt x="4904" y="15812"/>
                  </a:lnTo>
                  <a:lnTo>
                    <a:pt x="1134" y="18647"/>
                  </a:lnTo>
                  <a:cubicBezTo>
                    <a:pt x="1134" y="18647"/>
                    <a:pt x="1034" y="19247"/>
                    <a:pt x="1535" y="19247"/>
                  </a:cubicBezTo>
                  <a:cubicBezTo>
                    <a:pt x="2035" y="19247"/>
                    <a:pt x="4137" y="17713"/>
                    <a:pt x="4137" y="17713"/>
                  </a:cubicBezTo>
                  <a:lnTo>
                    <a:pt x="6372" y="16846"/>
                  </a:lnTo>
                  <a:lnTo>
                    <a:pt x="6372" y="16846"/>
                  </a:lnTo>
                  <a:cubicBezTo>
                    <a:pt x="6371" y="16846"/>
                    <a:pt x="3603" y="19181"/>
                    <a:pt x="3336" y="19448"/>
                  </a:cubicBezTo>
                  <a:cubicBezTo>
                    <a:pt x="3103" y="19681"/>
                    <a:pt x="2836" y="20215"/>
                    <a:pt x="3536" y="20215"/>
                  </a:cubicBezTo>
                  <a:cubicBezTo>
                    <a:pt x="4203" y="20215"/>
                    <a:pt x="6205" y="18413"/>
                    <a:pt x="6205" y="18413"/>
                  </a:cubicBezTo>
                  <a:lnTo>
                    <a:pt x="7739" y="17446"/>
                  </a:lnTo>
                  <a:lnTo>
                    <a:pt x="5771" y="19614"/>
                  </a:lnTo>
                  <a:cubicBezTo>
                    <a:pt x="5771" y="19614"/>
                    <a:pt x="5878" y="19775"/>
                    <a:pt x="6140" y="19775"/>
                  </a:cubicBezTo>
                  <a:cubicBezTo>
                    <a:pt x="6341" y="19775"/>
                    <a:pt x="6633" y="19680"/>
                    <a:pt x="7039" y="19347"/>
                  </a:cubicBezTo>
                  <a:cubicBezTo>
                    <a:pt x="8006" y="18580"/>
                    <a:pt x="10241" y="16779"/>
                    <a:pt x="10241" y="16779"/>
                  </a:cubicBezTo>
                  <a:cubicBezTo>
                    <a:pt x="11108" y="16579"/>
                    <a:pt x="11976" y="16312"/>
                    <a:pt x="12809" y="16012"/>
                  </a:cubicBezTo>
                  <a:cubicBezTo>
                    <a:pt x="13210" y="15745"/>
                    <a:pt x="15211" y="14778"/>
                    <a:pt x="15211" y="14778"/>
                  </a:cubicBezTo>
                  <a:cubicBezTo>
                    <a:pt x="15211" y="14778"/>
                    <a:pt x="33024" y="8173"/>
                    <a:pt x="33891" y="7773"/>
                  </a:cubicBezTo>
                  <a:cubicBezTo>
                    <a:pt x="34758" y="7339"/>
                    <a:pt x="35959" y="5704"/>
                    <a:pt x="35959" y="4837"/>
                  </a:cubicBezTo>
                  <a:cubicBezTo>
                    <a:pt x="35959" y="3970"/>
                    <a:pt x="34758" y="0"/>
                    <a:pt x="34758" y="0"/>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7"/>
            <p:cNvSpPr/>
            <p:nvPr/>
          </p:nvSpPr>
          <p:spPr>
            <a:xfrm>
              <a:off x="4279900" y="3417900"/>
              <a:ext cx="37550" cy="100925"/>
            </a:xfrm>
            <a:custGeom>
              <a:avLst/>
              <a:gdLst/>
              <a:ahLst/>
              <a:cxnLst/>
              <a:rect l="l" t="t" r="r" b="b"/>
              <a:pathLst>
                <a:path w="1502" h="4037" fill="none" extrusionOk="0">
                  <a:moveTo>
                    <a:pt x="1501" y="4036"/>
                  </a:moveTo>
                  <a:lnTo>
                    <a:pt x="0" y="0"/>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7"/>
            <p:cNvSpPr/>
            <p:nvPr/>
          </p:nvSpPr>
          <p:spPr>
            <a:xfrm>
              <a:off x="4315750" y="3228575"/>
              <a:ext cx="273550" cy="516250"/>
            </a:xfrm>
            <a:custGeom>
              <a:avLst/>
              <a:gdLst/>
              <a:ahLst/>
              <a:cxnLst/>
              <a:rect l="l" t="t" r="r" b="b"/>
              <a:pathLst>
                <a:path w="10942" h="20650" extrusionOk="0">
                  <a:moveTo>
                    <a:pt x="6439" y="1"/>
                  </a:moveTo>
                  <a:lnTo>
                    <a:pt x="1" y="6906"/>
                  </a:lnTo>
                  <a:lnTo>
                    <a:pt x="434" y="20649"/>
                  </a:lnTo>
                  <a:lnTo>
                    <a:pt x="10942" y="18748"/>
                  </a:lnTo>
                  <a:lnTo>
                    <a:pt x="64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7"/>
            <p:cNvSpPr/>
            <p:nvPr/>
          </p:nvSpPr>
          <p:spPr>
            <a:xfrm>
              <a:off x="4315750" y="3228575"/>
              <a:ext cx="273550" cy="516250"/>
            </a:xfrm>
            <a:custGeom>
              <a:avLst/>
              <a:gdLst/>
              <a:ahLst/>
              <a:cxnLst/>
              <a:rect l="l" t="t" r="r" b="b"/>
              <a:pathLst>
                <a:path w="10942" h="20650" fill="none" extrusionOk="0">
                  <a:moveTo>
                    <a:pt x="1" y="6906"/>
                  </a:moveTo>
                  <a:lnTo>
                    <a:pt x="434" y="20649"/>
                  </a:lnTo>
                  <a:lnTo>
                    <a:pt x="10942" y="18748"/>
                  </a:lnTo>
                  <a:lnTo>
                    <a:pt x="6439" y="1"/>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7"/>
            <p:cNvSpPr/>
            <p:nvPr/>
          </p:nvSpPr>
          <p:spPr>
            <a:xfrm>
              <a:off x="4741050" y="3834850"/>
              <a:ext cx="125125" cy="496225"/>
            </a:xfrm>
            <a:custGeom>
              <a:avLst/>
              <a:gdLst/>
              <a:ahLst/>
              <a:cxnLst/>
              <a:rect l="l" t="t" r="r" b="b"/>
              <a:pathLst>
                <a:path w="5005" h="19849" extrusionOk="0">
                  <a:moveTo>
                    <a:pt x="5004" y="1"/>
                  </a:moveTo>
                  <a:lnTo>
                    <a:pt x="1" y="5138"/>
                  </a:lnTo>
                  <a:lnTo>
                    <a:pt x="168" y="19848"/>
                  </a:lnTo>
                  <a:lnTo>
                    <a:pt x="5004" y="13344"/>
                  </a:lnTo>
                  <a:lnTo>
                    <a:pt x="5004" y="1"/>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7"/>
            <p:cNvSpPr/>
            <p:nvPr/>
          </p:nvSpPr>
          <p:spPr>
            <a:xfrm>
              <a:off x="4490875" y="3663250"/>
              <a:ext cx="608800" cy="1119800"/>
            </a:xfrm>
            <a:custGeom>
              <a:avLst/>
              <a:gdLst/>
              <a:ahLst/>
              <a:cxnLst/>
              <a:rect l="l" t="t" r="r" b="b"/>
              <a:pathLst>
                <a:path w="24352" h="44792" extrusionOk="0">
                  <a:moveTo>
                    <a:pt x="19402" y="3652"/>
                  </a:moveTo>
                  <a:cubicBezTo>
                    <a:pt x="19504" y="3652"/>
                    <a:pt x="19577" y="3696"/>
                    <a:pt x="19615" y="3796"/>
                  </a:cubicBezTo>
                  <a:cubicBezTo>
                    <a:pt x="20582" y="6298"/>
                    <a:pt x="21549" y="11301"/>
                    <a:pt x="21549" y="11301"/>
                  </a:cubicBezTo>
                  <a:lnTo>
                    <a:pt x="3637" y="32716"/>
                  </a:lnTo>
                  <a:cubicBezTo>
                    <a:pt x="3637" y="32716"/>
                    <a:pt x="3903" y="24911"/>
                    <a:pt x="4337" y="22709"/>
                  </a:cubicBezTo>
                  <a:cubicBezTo>
                    <a:pt x="4837" y="19874"/>
                    <a:pt x="6572" y="17472"/>
                    <a:pt x="8340" y="15337"/>
                  </a:cubicBezTo>
                  <a:cubicBezTo>
                    <a:pt x="10508" y="12635"/>
                    <a:pt x="12743" y="10000"/>
                    <a:pt x="15078" y="7432"/>
                  </a:cubicBezTo>
                  <a:cubicBezTo>
                    <a:pt x="15467" y="7073"/>
                    <a:pt x="18515" y="3652"/>
                    <a:pt x="19402" y="3652"/>
                  </a:cubicBezTo>
                  <a:close/>
                  <a:moveTo>
                    <a:pt x="18452" y="0"/>
                  </a:moveTo>
                  <a:cubicBezTo>
                    <a:pt x="17222" y="0"/>
                    <a:pt x="15947" y="641"/>
                    <a:pt x="15011" y="1561"/>
                  </a:cubicBezTo>
                  <a:cubicBezTo>
                    <a:pt x="13077" y="3496"/>
                    <a:pt x="1969" y="16705"/>
                    <a:pt x="1001" y="20608"/>
                  </a:cubicBezTo>
                  <a:cubicBezTo>
                    <a:pt x="1" y="24511"/>
                    <a:pt x="167" y="40355"/>
                    <a:pt x="167" y="40355"/>
                  </a:cubicBezTo>
                  <a:lnTo>
                    <a:pt x="568" y="44792"/>
                  </a:lnTo>
                  <a:lnTo>
                    <a:pt x="3637" y="41056"/>
                  </a:lnTo>
                  <a:lnTo>
                    <a:pt x="3770" y="37153"/>
                  </a:lnTo>
                  <a:lnTo>
                    <a:pt x="22116" y="14904"/>
                  </a:lnTo>
                  <a:lnTo>
                    <a:pt x="22517" y="20741"/>
                  </a:lnTo>
                  <a:lnTo>
                    <a:pt x="24351" y="17706"/>
                  </a:lnTo>
                  <a:cubicBezTo>
                    <a:pt x="24351" y="17706"/>
                    <a:pt x="23217" y="6698"/>
                    <a:pt x="21850" y="2828"/>
                  </a:cubicBezTo>
                  <a:cubicBezTo>
                    <a:pt x="21115" y="781"/>
                    <a:pt x="19810" y="0"/>
                    <a:pt x="18452" y="0"/>
                  </a:cubicBezTo>
                  <a:close/>
                </a:path>
              </a:pathLst>
            </a:custGeom>
            <a:solidFill>
              <a:schemeClr val="accent2"/>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grpSp>
        <p:nvGrpSpPr>
          <p:cNvPr id="2" name="Group 1">
            <a:extLst>
              <a:ext uri="{FF2B5EF4-FFF2-40B4-BE49-F238E27FC236}">
                <a16:creationId xmlns:a16="http://schemas.microsoft.com/office/drawing/2014/main" id="{2DDF815C-7E94-28DD-394D-31DEBD83BD98}"/>
              </a:ext>
            </a:extLst>
          </p:cNvPr>
          <p:cNvGrpSpPr/>
          <p:nvPr/>
        </p:nvGrpSpPr>
        <p:grpSpPr>
          <a:xfrm>
            <a:off x="-3024226" y="1403750"/>
            <a:ext cx="2998061" cy="2776200"/>
            <a:chOff x="1070695" y="1403750"/>
            <a:chExt cx="2998061" cy="2776200"/>
          </a:xfrm>
        </p:grpSpPr>
        <p:sp>
          <p:nvSpPr>
            <p:cNvPr id="2264" name="Google Shape;2264;p52"/>
            <p:cNvSpPr/>
            <p:nvPr/>
          </p:nvSpPr>
          <p:spPr>
            <a:xfrm>
              <a:off x="1146200" y="1403750"/>
              <a:ext cx="2847000" cy="2776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5" name="Google Shape;2265;p52"/>
            <p:cNvGrpSpPr/>
            <p:nvPr/>
          </p:nvGrpSpPr>
          <p:grpSpPr>
            <a:xfrm>
              <a:off x="1070695" y="1403780"/>
              <a:ext cx="2998061" cy="2776150"/>
              <a:chOff x="6015523" y="3714217"/>
              <a:chExt cx="557665" cy="516387"/>
            </a:xfrm>
          </p:grpSpPr>
          <p:grpSp>
            <p:nvGrpSpPr>
              <p:cNvPr id="2266" name="Google Shape;2266;p52"/>
              <p:cNvGrpSpPr/>
              <p:nvPr/>
            </p:nvGrpSpPr>
            <p:grpSpPr>
              <a:xfrm>
                <a:off x="6036094" y="3716980"/>
                <a:ext cx="529822" cy="510480"/>
                <a:chOff x="3148311" y="-545634"/>
                <a:chExt cx="1006118" cy="969572"/>
              </a:xfrm>
            </p:grpSpPr>
            <p:sp>
              <p:nvSpPr>
                <p:cNvPr id="2267" name="Google Shape;2267;p52"/>
                <p:cNvSpPr/>
                <p:nvPr/>
              </p:nvSpPr>
              <p:spPr>
                <a:xfrm>
                  <a:off x="3497808" y="-545634"/>
                  <a:ext cx="152012" cy="12208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2"/>
                <p:cNvSpPr/>
                <p:nvPr/>
              </p:nvSpPr>
              <p:spPr>
                <a:xfrm>
                  <a:off x="3779659" y="-441254"/>
                  <a:ext cx="74264" cy="69794"/>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2"/>
                <p:cNvSpPr/>
                <p:nvPr/>
              </p:nvSpPr>
              <p:spPr>
                <a:xfrm>
                  <a:off x="3658562" y="-488295"/>
                  <a:ext cx="47632" cy="25284"/>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2"/>
                <p:cNvSpPr/>
                <p:nvPr/>
              </p:nvSpPr>
              <p:spPr>
                <a:xfrm>
                  <a:off x="3773239" y="-411709"/>
                  <a:ext cx="34223" cy="31496"/>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2"/>
                <p:cNvSpPr/>
                <p:nvPr/>
              </p:nvSpPr>
              <p:spPr>
                <a:xfrm>
                  <a:off x="3776942" y="-526397"/>
                  <a:ext cx="377487" cy="831956"/>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2"/>
                <p:cNvSpPr/>
                <p:nvPr/>
              </p:nvSpPr>
              <p:spPr>
                <a:xfrm>
                  <a:off x="3352414" y="12491"/>
                  <a:ext cx="353584" cy="411448"/>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2"/>
                <p:cNvSpPr/>
                <p:nvPr/>
              </p:nvSpPr>
              <p:spPr>
                <a:xfrm>
                  <a:off x="3289631" y="-66747"/>
                  <a:ext cx="64547" cy="26511"/>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2"/>
                <p:cNvSpPr/>
                <p:nvPr/>
              </p:nvSpPr>
              <p:spPr>
                <a:xfrm>
                  <a:off x="3368156" y="-47247"/>
                  <a:ext cx="67855" cy="22556"/>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2"/>
                <p:cNvSpPr/>
                <p:nvPr/>
              </p:nvSpPr>
              <p:spPr>
                <a:xfrm>
                  <a:off x="3466707" y="-328516"/>
                  <a:ext cx="37532" cy="23334"/>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2"/>
                <p:cNvSpPr/>
                <p:nvPr/>
              </p:nvSpPr>
              <p:spPr>
                <a:xfrm>
                  <a:off x="3148311" y="-512013"/>
                  <a:ext cx="344841" cy="575576"/>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52"/>
              <p:cNvSpPr/>
              <p:nvPr/>
            </p:nvSpPr>
            <p:spPr>
              <a:xfrm>
                <a:off x="6015523" y="3714217"/>
                <a:ext cx="557665" cy="516387"/>
              </a:xfrm>
              <a:custGeom>
                <a:avLst/>
                <a:gdLst/>
                <a:ahLst/>
                <a:cxnLst/>
                <a:rect l="l" t="t" r="r" b="b"/>
                <a:pathLst>
                  <a:path w="96649" h="89534" extrusionOk="0">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78" name="Google Shape;2278;p52"/>
          <p:cNvSpPr/>
          <p:nvPr/>
        </p:nvSpPr>
        <p:spPr>
          <a:xfrm flipH="1">
            <a:off x="1383549" y="1051852"/>
            <a:ext cx="264724" cy="389558"/>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2"/>
          <p:cNvSpPr/>
          <p:nvPr/>
        </p:nvSpPr>
        <p:spPr>
          <a:xfrm flipH="1">
            <a:off x="3259352" y="771658"/>
            <a:ext cx="264724" cy="389558"/>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2"/>
          <p:cNvSpPr/>
          <p:nvPr/>
        </p:nvSpPr>
        <p:spPr>
          <a:xfrm flipH="1">
            <a:off x="2235176" y="1921602"/>
            <a:ext cx="264724" cy="389558"/>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2"/>
          <p:cNvSpPr/>
          <p:nvPr/>
        </p:nvSpPr>
        <p:spPr>
          <a:xfrm flipH="1">
            <a:off x="2050176" y="1312276"/>
            <a:ext cx="264724" cy="389558"/>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2"/>
          <p:cNvSpPr/>
          <p:nvPr/>
        </p:nvSpPr>
        <p:spPr>
          <a:xfrm flipH="1">
            <a:off x="3044186" y="278067"/>
            <a:ext cx="264724" cy="389558"/>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2"/>
          <p:cNvSpPr/>
          <p:nvPr/>
        </p:nvSpPr>
        <p:spPr>
          <a:xfrm flipH="1">
            <a:off x="3449751" y="1628925"/>
            <a:ext cx="264724" cy="389558"/>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2"/>
          <p:cNvSpPr txBox="1"/>
          <p:nvPr/>
        </p:nvSpPr>
        <p:spPr>
          <a:xfrm>
            <a:off x="5248336" y="1161216"/>
            <a:ext cx="3161532" cy="3137835"/>
          </a:xfrm>
          <a:prstGeom prst="rect">
            <a:avLst/>
          </a:prstGeom>
          <a:noFill/>
          <a:ln>
            <a:noFill/>
          </a:ln>
        </p:spPr>
        <p:txBody>
          <a:bodyPr spcFirstLastPara="1" wrap="square" lIns="91425" tIns="91425" rIns="91425" bIns="91425" anchor="ctr" anchorCtr="0">
            <a:noAutofit/>
          </a:bodyPr>
          <a:lstStyle/>
          <a:p>
            <a:r>
              <a:rPr lang="en-US" sz="1200" b="1" u="sng" dirty="0">
                <a:solidFill>
                  <a:schemeClr val="lt1"/>
                </a:solidFill>
                <a:latin typeface="Work Sans"/>
              </a:rPr>
              <a:t>Topic of Interests: </a:t>
            </a:r>
          </a:p>
          <a:p>
            <a:pPr marL="171450" indent="-171450">
              <a:buFont typeface="Arial" panose="020B0604020202020204" pitchFamily="34" charset="0"/>
              <a:buChar char="•"/>
            </a:pPr>
            <a:r>
              <a:rPr lang="en-US" sz="1200" dirty="0">
                <a:solidFill>
                  <a:schemeClr val="lt1"/>
                </a:solidFill>
                <a:latin typeface="Work Sans"/>
              </a:rPr>
              <a:t>Number of COVID 19 Cases, Number of Deaths, COVID 19 Policies (ex. School Closures, Masks Policies)</a:t>
            </a:r>
          </a:p>
          <a:p>
            <a:endParaRPr lang="en-US" sz="1200" dirty="0">
              <a:solidFill>
                <a:schemeClr val="lt1"/>
              </a:solidFill>
              <a:latin typeface="Work Sans"/>
            </a:endParaRPr>
          </a:p>
          <a:p>
            <a:r>
              <a:rPr lang="en-US" sz="1200" b="1" u="sng" dirty="0">
                <a:solidFill>
                  <a:schemeClr val="lt1"/>
                </a:solidFill>
                <a:latin typeface="Work Sans"/>
              </a:rPr>
              <a:t>Objectives: </a:t>
            </a:r>
          </a:p>
          <a:p>
            <a:pPr marL="171450" indent="-171450">
              <a:buFont typeface="Arial" panose="020B0604020202020204" pitchFamily="34" charset="0"/>
              <a:buChar char="•"/>
            </a:pPr>
            <a:r>
              <a:rPr lang="en-US" sz="1200" dirty="0">
                <a:solidFill>
                  <a:schemeClr val="lt1"/>
                </a:solidFill>
                <a:latin typeface="Work Sans"/>
              </a:rPr>
              <a:t>Observe how COVID 19 affected the world in terms of number of people infected, deaths and hospital admissions</a:t>
            </a:r>
          </a:p>
          <a:p>
            <a:pPr marL="171450" indent="-171450">
              <a:buFont typeface="Arial" panose="020B0604020202020204" pitchFamily="34" charset="0"/>
              <a:buChar char="•"/>
            </a:pPr>
            <a:r>
              <a:rPr lang="en-US" sz="1200" dirty="0">
                <a:solidFill>
                  <a:schemeClr val="lt1"/>
                </a:solidFill>
                <a:latin typeface="Work Sans"/>
              </a:rPr>
              <a:t>Observe how government policies are impacted by the rate of COVID 19 infection for different continents</a:t>
            </a:r>
          </a:p>
        </p:txBody>
      </p:sp>
      <p:sp>
        <p:nvSpPr>
          <p:cNvPr id="2288" name="Google Shape;2288;p52"/>
          <p:cNvSpPr/>
          <p:nvPr/>
        </p:nvSpPr>
        <p:spPr>
          <a:xfrm rot="16200000" flipV="1">
            <a:off x="3688559" y="2589967"/>
            <a:ext cx="2318756" cy="7856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2"/>
          <p:cNvSpPr txBox="1">
            <a:spLocks noGrp="1"/>
          </p:cNvSpPr>
          <p:nvPr>
            <p:ph type="title"/>
          </p:nvPr>
        </p:nvSpPr>
        <p:spPr>
          <a:xfrm>
            <a:off x="265050" y="303150"/>
            <a:ext cx="3529710" cy="787200"/>
          </a:xfrm>
          <a:prstGeom prst="rect">
            <a:avLst/>
          </a:prstGeom>
        </p:spPr>
        <p:txBody>
          <a:bodyPr spcFirstLastPara="1" wrap="square" lIns="411475" tIns="91425" rIns="91425" bIns="45700" anchor="ctr" anchorCtr="0">
            <a:noAutofit/>
          </a:bodyPr>
          <a:lstStyle/>
          <a:p>
            <a:pPr marL="0" lvl="0" indent="0" algn="l" rtl="0">
              <a:spcBef>
                <a:spcPts val="0"/>
              </a:spcBef>
              <a:spcAft>
                <a:spcPts val="0"/>
              </a:spcAft>
              <a:buNone/>
            </a:pPr>
            <a:r>
              <a:rPr lang="en" sz="3600">
                <a:highlight>
                  <a:srgbClr val="C0C0C0"/>
                </a:highlight>
              </a:rPr>
              <a:t>Introduction</a:t>
            </a:r>
          </a:p>
        </p:txBody>
      </p:sp>
    </p:spTree>
    <p:extLst>
      <p:ext uri="{BB962C8B-B14F-4D97-AF65-F5344CB8AC3E}">
        <p14:creationId xmlns:p14="http://schemas.microsoft.com/office/powerpoint/2010/main" val="315754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3.33333E-6 -2.59259E-6 L 0.44011 0.00803 " pathEditMode="relative" rAng="0" ptsTypes="AA">
                                      <p:cBhvr>
                                        <p:cTn id="6" dur="2000" fill="hold"/>
                                        <p:tgtEl>
                                          <p:spTgt spid="2"/>
                                        </p:tgtEl>
                                        <p:attrNameLst>
                                          <p:attrName>ppt_x</p:attrName>
                                          <p:attrName>ppt_y</p:attrName>
                                        </p:attrNameLst>
                                      </p:cBhvr>
                                      <p:rCtr x="21997" y="401"/>
                                    </p:animMotion>
                                  </p:childTnLst>
                                </p:cTn>
                              </p:par>
                              <p:par>
                                <p:cTn id="7" presetID="8" presetClass="emph" presetSubtype="0" fill="hold" nodeType="withEffect">
                                  <p:stCondLst>
                                    <p:cond delay="0"/>
                                  </p:stCondLst>
                                  <p:childTnLst>
                                    <p:animRot by="21600000">
                                      <p:cBhvr>
                                        <p:cTn id="8" dur="1500" fill="hold"/>
                                        <p:tgtEl>
                                          <p:spTgt spid="2"/>
                                        </p:tgtEl>
                                        <p:attrNameLst>
                                          <p:attrName>r</p:attrName>
                                        </p:attrNameLst>
                                      </p:cBhvr>
                                    </p:animRot>
                                  </p:childTnLst>
                                </p:cTn>
                              </p:par>
                            </p:childTnLst>
                          </p:cTn>
                        </p:par>
                        <p:par>
                          <p:cTn id="9" fill="hold">
                            <p:stCondLst>
                              <p:cond delay="2000"/>
                            </p:stCondLst>
                            <p:childTnLst>
                              <p:par>
                                <p:cTn id="10" presetID="1" presetClass="entr" presetSubtype="0" fill="hold" grpId="2" nodeType="afterEffect">
                                  <p:stCondLst>
                                    <p:cond delay="0"/>
                                  </p:stCondLst>
                                  <p:childTnLst>
                                    <p:set>
                                      <p:cBhvr>
                                        <p:cTn id="11" dur="1" fill="hold">
                                          <p:stCondLst>
                                            <p:cond delay="0"/>
                                          </p:stCondLst>
                                        </p:cTn>
                                        <p:tgtEl>
                                          <p:spTgt spid="2280"/>
                                        </p:tgtEl>
                                        <p:attrNameLst>
                                          <p:attrName>style.visibility</p:attrName>
                                        </p:attrNameLst>
                                      </p:cBhvr>
                                      <p:to>
                                        <p:strVal val="visible"/>
                                      </p:to>
                                    </p:set>
                                  </p:childTnLst>
                                </p:cTn>
                              </p:par>
                            </p:childTnLst>
                          </p:cTn>
                        </p:par>
                        <p:par>
                          <p:cTn id="12" fill="hold">
                            <p:stCondLst>
                              <p:cond delay="2000"/>
                            </p:stCondLst>
                            <p:childTnLst>
                              <p:par>
                                <p:cTn id="13" presetID="1" presetClass="entr" presetSubtype="0" fill="hold" grpId="2" nodeType="afterEffect">
                                  <p:stCondLst>
                                    <p:cond delay="0"/>
                                  </p:stCondLst>
                                  <p:childTnLst>
                                    <p:set>
                                      <p:cBhvr>
                                        <p:cTn id="14" dur="1" fill="hold">
                                          <p:stCondLst>
                                            <p:cond delay="0"/>
                                          </p:stCondLst>
                                        </p:cTn>
                                        <p:tgtEl>
                                          <p:spTgt spid="2281"/>
                                        </p:tgtEl>
                                        <p:attrNameLst>
                                          <p:attrName>style.visibility</p:attrName>
                                        </p:attrNameLst>
                                      </p:cBhvr>
                                      <p:to>
                                        <p:strVal val="visible"/>
                                      </p:to>
                                    </p:set>
                                  </p:childTnLst>
                                </p:cTn>
                              </p:par>
                            </p:childTnLst>
                          </p:cTn>
                        </p:par>
                        <p:par>
                          <p:cTn id="15" fill="hold">
                            <p:stCondLst>
                              <p:cond delay="2000"/>
                            </p:stCondLst>
                            <p:childTnLst>
                              <p:par>
                                <p:cTn id="16" presetID="1" presetClass="entr" presetSubtype="0" fill="hold" grpId="2" nodeType="afterEffect">
                                  <p:stCondLst>
                                    <p:cond delay="0"/>
                                  </p:stCondLst>
                                  <p:childTnLst>
                                    <p:set>
                                      <p:cBhvr>
                                        <p:cTn id="17" dur="1" fill="hold">
                                          <p:stCondLst>
                                            <p:cond delay="0"/>
                                          </p:stCondLst>
                                        </p:cTn>
                                        <p:tgtEl>
                                          <p:spTgt spid="2278"/>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grpId="2" nodeType="afterEffect">
                                  <p:stCondLst>
                                    <p:cond delay="0"/>
                                  </p:stCondLst>
                                  <p:childTnLst>
                                    <p:set>
                                      <p:cBhvr>
                                        <p:cTn id="20" dur="1" fill="hold">
                                          <p:stCondLst>
                                            <p:cond delay="0"/>
                                          </p:stCondLst>
                                        </p:cTn>
                                        <p:tgtEl>
                                          <p:spTgt spid="2283"/>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grpId="2" nodeType="afterEffect">
                                  <p:stCondLst>
                                    <p:cond delay="0"/>
                                  </p:stCondLst>
                                  <p:childTnLst>
                                    <p:set>
                                      <p:cBhvr>
                                        <p:cTn id="23" dur="1" fill="hold">
                                          <p:stCondLst>
                                            <p:cond delay="0"/>
                                          </p:stCondLst>
                                        </p:cTn>
                                        <p:tgtEl>
                                          <p:spTgt spid="2279"/>
                                        </p:tgtEl>
                                        <p:attrNameLst>
                                          <p:attrName>style.visibility</p:attrName>
                                        </p:attrNameLst>
                                      </p:cBhvr>
                                      <p:to>
                                        <p:strVal val="visible"/>
                                      </p:to>
                                    </p:set>
                                  </p:childTnLst>
                                </p:cTn>
                              </p:par>
                            </p:childTnLst>
                          </p:cTn>
                        </p:par>
                        <p:par>
                          <p:cTn id="24" fill="hold">
                            <p:stCondLst>
                              <p:cond delay="2000"/>
                            </p:stCondLst>
                            <p:childTnLst>
                              <p:par>
                                <p:cTn id="25" presetID="1" presetClass="entr" presetSubtype="0" fill="hold" grpId="2" nodeType="afterEffect">
                                  <p:stCondLst>
                                    <p:cond delay="0"/>
                                  </p:stCondLst>
                                  <p:childTnLst>
                                    <p:set>
                                      <p:cBhvr>
                                        <p:cTn id="26" dur="1" fill="hold">
                                          <p:stCondLst>
                                            <p:cond delay="0"/>
                                          </p:stCondLst>
                                        </p:cTn>
                                        <p:tgtEl>
                                          <p:spTgt spid="2282"/>
                                        </p:tgtEl>
                                        <p:attrNameLst>
                                          <p:attrName>style.visibility</p:attrName>
                                        </p:attrNameLst>
                                      </p:cBhvr>
                                      <p:to>
                                        <p:strVal val="visible"/>
                                      </p:to>
                                    </p:set>
                                  </p:childTnLst>
                                </p:cTn>
                              </p:par>
                            </p:childTnLst>
                          </p:cTn>
                        </p:par>
                        <p:par>
                          <p:cTn id="27" fill="hold">
                            <p:stCondLst>
                              <p:cond delay="2000"/>
                            </p:stCondLst>
                            <p:childTnLst>
                              <p:par>
                                <p:cTn id="28" presetID="42" presetClass="path" presetSubtype="0" accel="50000" decel="50000" fill="hold" grpId="0" nodeType="afterEffect">
                                  <p:stCondLst>
                                    <p:cond delay="0"/>
                                  </p:stCondLst>
                                  <p:childTnLst>
                                    <p:animMotion origin="layout" path="M 0 0 L 0 0.25 E" pathEditMode="relative" ptsTypes="">
                                      <p:cBhvr>
                                        <p:cTn id="29" dur="1250" fill="hold"/>
                                        <p:tgtEl>
                                          <p:spTgt spid="2280"/>
                                        </p:tgtEl>
                                        <p:attrNameLst>
                                          <p:attrName>ppt_x</p:attrName>
                                          <p:attrName>ppt_y</p:attrName>
                                        </p:attrNameLst>
                                      </p:cBhvr>
                                    </p:animMotion>
                                  </p:childTnLst>
                                </p:cTn>
                              </p:par>
                              <p:par>
                                <p:cTn id="30" presetID="10" presetClass="entr" presetSubtype="0" fill="hold" grpId="1" nodeType="withEffect">
                                  <p:stCondLst>
                                    <p:cond delay="0"/>
                                  </p:stCondLst>
                                  <p:childTnLst>
                                    <p:set>
                                      <p:cBhvr>
                                        <p:cTn id="31" dur="1" fill="hold">
                                          <p:stCondLst>
                                            <p:cond delay="0"/>
                                          </p:stCondLst>
                                        </p:cTn>
                                        <p:tgtEl>
                                          <p:spTgt spid="2280"/>
                                        </p:tgtEl>
                                        <p:attrNameLst>
                                          <p:attrName>style.visibility</p:attrName>
                                        </p:attrNameLst>
                                      </p:cBhvr>
                                      <p:to>
                                        <p:strVal val="visible"/>
                                      </p:to>
                                    </p:set>
                                    <p:animEffect transition="in" filter="fade">
                                      <p:cBhvr>
                                        <p:cTn id="32" dur="500"/>
                                        <p:tgtEl>
                                          <p:spTgt spid="2280"/>
                                        </p:tgtEl>
                                      </p:cBhvr>
                                    </p:animEffect>
                                  </p:childTnLst>
                                </p:cTn>
                              </p:par>
                              <p:par>
                                <p:cTn id="33" presetID="42" presetClass="path" presetSubtype="0" accel="50000" decel="50000" fill="hold" grpId="0" nodeType="withEffect">
                                  <p:stCondLst>
                                    <p:cond delay="200"/>
                                  </p:stCondLst>
                                  <p:childTnLst>
                                    <p:animMotion origin="layout" path="M 0 0 L 0 0.25 E" pathEditMode="relative" ptsTypes="">
                                      <p:cBhvr>
                                        <p:cTn id="34" dur="1000" fill="hold"/>
                                        <p:tgtEl>
                                          <p:spTgt spid="2281"/>
                                        </p:tgtEl>
                                        <p:attrNameLst>
                                          <p:attrName>ppt_x</p:attrName>
                                          <p:attrName>ppt_y</p:attrName>
                                        </p:attrNameLst>
                                      </p:cBhvr>
                                    </p:animMotion>
                                  </p:childTnLst>
                                </p:cTn>
                              </p:par>
                              <p:par>
                                <p:cTn id="35" presetID="10" presetClass="entr" presetSubtype="0" fill="hold" grpId="1" nodeType="withEffect">
                                  <p:stCondLst>
                                    <p:cond delay="0"/>
                                  </p:stCondLst>
                                  <p:childTnLst>
                                    <p:set>
                                      <p:cBhvr>
                                        <p:cTn id="36" dur="1" fill="hold">
                                          <p:stCondLst>
                                            <p:cond delay="0"/>
                                          </p:stCondLst>
                                        </p:cTn>
                                        <p:tgtEl>
                                          <p:spTgt spid="2281"/>
                                        </p:tgtEl>
                                        <p:attrNameLst>
                                          <p:attrName>style.visibility</p:attrName>
                                        </p:attrNameLst>
                                      </p:cBhvr>
                                      <p:to>
                                        <p:strVal val="visible"/>
                                      </p:to>
                                    </p:set>
                                    <p:animEffect transition="in" filter="fade">
                                      <p:cBhvr>
                                        <p:cTn id="37" dur="500"/>
                                        <p:tgtEl>
                                          <p:spTgt spid="2281"/>
                                        </p:tgtEl>
                                      </p:cBhvr>
                                    </p:animEffect>
                                  </p:childTnLst>
                                </p:cTn>
                              </p:par>
                              <p:par>
                                <p:cTn id="38" presetID="42" presetClass="path" presetSubtype="0" accel="50000" decel="50000" fill="hold" grpId="0" nodeType="withEffect">
                                  <p:stCondLst>
                                    <p:cond delay="400"/>
                                  </p:stCondLst>
                                  <p:childTnLst>
                                    <p:animMotion origin="layout" path="M 0 0 L 0 0.25 E" pathEditMode="relative" ptsTypes="">
                                      <p:cBhvr>
                                        <p:cTn id="39" dur="750" fill="hold"/>
                                        <p:tgtEl>
                                          <p:spTgt spid="2278"/>
                                        </p:tgtEl>
                                        <p:attrNameLst>
                                          <p:attrName>ppt_x</p:attrName>
                                          <p:attrName>ppt_y</p:attrName>
                                        </p:attrNameLst>
                                      </p:cBhvr>
                                    </p:animMotion>
                                  </p:childTnLst>
                                </p:cTn>
                              </p:par>
                              <p:par>
                                <p:cTn id="40" presetID="10" presetClass="entr" presetSubtype="0" fill="hold" grpId="1" nodeType="withEffect">
                                  <p:stCondLst>
                                    <p:cond delay="0"/>
                                  </p:stCondLst>
                                  <p:childTnLst>
                                    <p:set>
                                      <p:cBhvr>
                                        <p:cTn id="41" dur="1" fill="hold">
                                          <p:stCondLst>
                                            <p:cond delay="0"/>
                                          </p:stCondLst>
                                        </p:cTn>
                                        <p:tgtEl>
                                          <p:spTgt spid="2278"/>
                                        </p:tgtEl>
                                        <p:attrNameLst>
                                          <p:attrName>style.visibility</p:attrName>
                                        </p:attrNameLst>
                                      </p:cBhvr>
                                      <p:to>
                                        <p:strVal val="visible"/>
                                      </p:to>
                                    </p:set>
                                    <p:animEffect transition="in" filter="fade">
                                      <p:cBhvr>
                                        <p:cTn id="42" dur="500"/>
                                        <p:tgtEl>
                                          <p:spTgt spid="2278"/>
                                        </p:tgtEl>
                                      </p:cBhvr>
                                    </p:animEffect>
                                  </p:childTnLst>
                                </p:cTn>
                              </p:par>
                              <p:par>
                                <p:cTn id="43" presetID="42" presetClass="path" presetSubtype="0" accel="50000" decel="50000" fill="hold" grpId="0" nodeType="withEffect">
                                  <p:stCondLst>
                                    <p:cond delay="600"/>
                                  </p:stCondLst>
                                  <p:childTnLst>
                                    <p:animMotion origin="layout" path="M 0 0 L 0 0.25 E" pathEditMode="relative" ptsTypes="">
                                      <p:cBhvr>
                                        <p:cTn id="44" dur="750" fill="hold"/>
                                        <p:tgtEl>
                                          <p:spTgt spid="2283"/>
                                        </p:tgtEl>
                                        <p:attrNameLst>
                                          <p:attrName>ppt_x</p:attrName>
                                          <p:attrName>ppt_y</p:attrName>
                                        </p:attrNameLst>
                                      </p:cBhvr>
                                    </p:animMotion>
                                  </p:childTnLst>
                                </p:cTn>
                              </p:par>
                              <p:par>
                                <p:cTn id="45" presetID="10" presetClass="entr" presetSubtype="0" fill="hold" grpId="1" nodeType="withEffect">
                                  <p:stCondLst>
                                    <p:cond delay="0"/>
                                  </p:stCondLst>
                                  <p:childTnLst>
                                    <p:set>
                                      <p:cBhvr>
                                        <p:cTn id="46" dur="1" fill="hold">
                                          <p:stCondLst>
                                            <p:cond delay="0"/>
                                          </p:stCondLst>
                                        </p:cTn>
                                        <p:tgtEl>
                                          <p:spTgt spid="2283"/>
                                        </p:tgtEl>
                                        <p:attrNameLst>
                                          <p:attrName>style.visibility</p:attrName>
                                        </p:attrNameLst>
                                      </p:cBhvr>
                                      <p:to>
                                        <p:strVal val="visible"/>
                                      </p:to>
                                    </p:set>
                                    <p:animEffect transition="in" filter="fade">
                                      <p:cBhvr>
                                        <p:cTn id="47" dur="500"/>
                                        <p:tgtEl>
                                          <p:spTgt spid="2283"/>
                                        </p:tgtEl>
                                      </p:cBhvr>
                                    </p:animEffect>
                                  </p:childTnLst>
                                </p:cTn>
                              </p:par>
                              <p:par>
                                <p:cTn id="48" presetID="42" presetClass="path" presetSubtype="0" accel="50000" decel="50000" fill="hold" grpId="0" nodeType="withEffect">
                                  <p:stCondLst>
                                    <p:cond delay="800"/>
                                  </p:stCondLst>
                                  <p:childTnLst>
                                    <p:animMotion origin="layout" path="M 0 0 L 0 0.25 E" pathEditMode="relative" ptsTypes="">
                                      <p:cBhvr>
                                        <p:cTn id="49" dur="750" fill="hold"/>
                                        <p:tgtEl>
                                          <p:spTgt spid="2279"/>
                                        </p:tgtEl>
                                        <p:attrNameLst>
                                          <p:attrName>ppt_x</p:attrName>
                                          <p:attrName>ppt_y</p:attrName>
                                        </p:attrNameLst>
                                      </p:cBhvr>
                                    </p:animMotion>
                                  </p:childTnLst>
                                </p:cTn>
                              </p:par>
                              <p:par>
                                <p:cTn id="50" presetID="10" presetClass="entr" presetSubtype="0" fill="hold" grpId="1" nodeType="withEffect">
                                  <p:stCondLst>
                                    <p:cond delay="0"/>
                                  </p:stCondLst>
                                  <p:childTnLst>
                                    <p:set>
                                      <p:cBhvr>
                                        <p:cTn id="51" dur="1" fill="hold">
                                          <p:stCondLst>
                                            <p:cond delay="0"/>
                                          </p:stCondLst>
                                        </p:cTn>
                                        <p:tgtEl>
                                          <p:spTgt spid="2279"/>
                                        </p:tgtEl>
                                        <p:attrNameLst>
                                          <p:attrName>style.visibility</p:attrName>
                                        </p:attrNameLst>
                                      </p:cBhvr>
                                      <p:to>
                                        <p:strVal val="visible"/>
                                      </p:to>
                                    </p:set>
                                    <p:animEffect transition="in" filter="fade">
                                      <p:cBhvr>
                                        <p:cTn id="52" dur="500"/>
                                        <p:tgtEl>
                                          <p:spTgt spid="2279"/>
                                        </p:tgtEl>
                                      </p:cBhvr>
                                    </p:animEffect>
                                  </p:childTnLst>
                                </p:cTn>
                              </p:par>
                              <p:par>
                                <p:cTn id="53" presetID="42" presetClass="path" presetSubtype="0" accel="50000" decel="50000" fill="hold" grpId="0" nodeType="withEffect">
                                  <p:stCondLst>
                                    <p:cond delay="1000"/>
                                  </p:stCondLst>
                                  <p:childTnLst>
                                    <p:animMotion origin="layout" path="M 0 0 L 0 0.25 E" pathEditMode="relative" ptsTypes="">
                                      <p:cBhvr>
                                        <p:cTn id="54" dur="750" fill="hold"/>
                                        <p:tgtEl>
                                          <p:spTgt spid="2282"/>
                                        </p:tgtEl>
                                        <p:attrNameLst>
                                          <p:attrName>ppt_x</p:attrName>
                                          <p:attrName>ppt_y</p:attrName>
                                        </p:attrNameLst>
                                      </p:cBhvr>
                                    </p:animMotion>
                                  </p:childTnLst>
                                </p:cTn>
                              </p:par>
                              <p:par>
                                <p:cTn id="55" presetID="10" presetClass="entr" presetSubtype="0" fill="hold" grpId="1" nodeType="withEffect">
                                  <p:stCondLst>
                                    <p:cond delay="0"/>
                                  </p:stCondLst>
                                  <p:childTnLst>
                                    <p:set>
                                      <p:cBhvr>
                                        <p:cTn id="56" dur="1" fill="hold">
                                          <p:stCondLst>
                                            <p:cond delay="0"/>
                                          </p:stCondLst>
                                        </p:cTn>
                                        <p:tgtEl>
                                          <p:spTgt spid="2282"/>
                                        </p:tgtEl>
                                        <p:attrNameLst>
                                          <p:attrName>style.visibility</p:attrName>
                                        </p:attrNameLst>
                                      </p:cBhvr>
                                      <p:to>
                                        <p:strVal val="visible"/>
                                      </p:to>
                                    </p:set>
                                    <p:animEffect transition="in" filter="fade">
                                      <p:cBhvr>
                                        <p:cTn id="57" dur="500"/>
                                        <p:tgtEl>
                                          <p:spTgt spid="2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8" grpId="0" animBg="1"/>
      <p:bldP spid="2278" grpId="1" animBg="1"/>
      <p:bldP spid="2278" grpId="2" animBg="1"/>
      <p:bldP spid="2279" grpId="0" animBg="1"/>
      <p:bldP spid="2279" grpId="1" animBg="1"/>
      <p:bldP spid="2279" grpId="2" animBg="1"/>
      <p:bldP spid="2280" grpId="0" animBg="1"/>
      <p:bldP spid="2280" grpId="1" animBg="1"/>
      <p:bldP spid="2280" grpId="2" animBg="1"/>
      <p:bldP spid="2281" grpId="0" animBg="1"/>
      <p:bldP spid="2281" grpId="1" animBg="1"/>
      <p:bldP spid="2281" grpId="2" animBg="1"/>
      <p:bldP spid="2282" grpId="0" animBg="1"/>
      <p:bldP spid="2282" grpId="1" animBg="1"/>
      <p:bldP spid="2282" grpId="2" animBg="1"/>
      <p:bldP spid="2283" grpId="0" animBg="1"/>
      <p:bldP spid="2283" grpId="1" animBg="1"/>
      <p:bldP spid="2283"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7B4E0-22E5-F08C-1C66-DC3A6C521A5A}"/>
              </a:ext>
            </a:extLst>
          </p:cNvPr>
          <p:cNvSpPr>
            <a:spLocks noGrp="1"/>
          </p:cNvSpPr>
          <p:nvPr>
            <p:ph type="title"/>
          </p:nvPr>
        </p:nvSpPr>
        <p:spPr>
          <a:xfrm>
            <a:off x="2560319" y="1139083"/>
            <a:ext cx="4023361" cy="787201"/>
          </a:xfrm>
        </p:spPr>
        <p:txBody>
          <a:bodyPr/>
          <a:lstStyle/>
          <a:p>
            <a:pPr algn="ctr"/>
            <a:r>
              <a:rPr lang="en-US" sz="1800" dirty="0"/>
              <a:t>COVID 19 Cases &amp; Deaths |</a:t>
            </a:r>
            <a:br>
              <a:rPr lang="en-US" sz="1800" dirty="0"/>
            </a:br>
            <a:r>
              <a:rPr lang="en-US" sz="1800" dirty="0"/>
              <a:t>Masks Policies | School Closures</a:t>
            </a:r>
            <a:endParaRPr lang="en-SG" sz="1800" dirty="0"/>
          </a:p>
        </p:txBody>
      </p:sp>
      <p:sp>
        <p:nvSpPr>
          <p:cNvPr id="3" name="Subtitle 2">
            <a:extLst>
              <a:ext uri="{FF2B5EF4-FFF2-40B4-BE49-F238E27FC236}">
                <a16:creationId xmlns:a16="http://schemas.microsoft.com/office/drawing/2014/main" id="{0CE999E0-1F80-226A-3026-1FEF941C7A36}"/>
              </a:ext>
            </a:extLst>
          </p:cNvPr>
          <p:cNvSpPr>
            <a:spLocks noGrp="1"/>
          </p:cNvSpPr>
          <p:nvPr>
            <p:ph type="subTitle" idx="1"/>
          </p:nvPr>
        </p:nvSpPr>
        <p:spPr>
          <a:xfrm>
            <a:off x="927110" y="2004006"/>
            <a:ext cx="7289778" cy="2532352"/>
          </a:xfrm>
        </p:spPr>
        <p:txBody>
          <a:bodyPr/>
          <a:lstStyle/>
          <a:p>
            <a:pPr marL="425450" indent="-285750">
              <a:buFont typeface="Arial" panose="020B0604020202020204" pitchFamily="34" charset="0"/>
              <a:buChar char="•"/>
            </a:pPr>
            <a:r>
              <a:rPr lang="en-US" dirty="0">
                <a:solidFill>
                  <a:schemeClr val="bg1"/>
                </a:solidFill>
              </a:rPr>
              <a:t>Size of Dataset: 29 columns x 176834 rows</a:t>
            </a:r>
          </a:p>
          <a:p>
            <a:pPr marL="425450" indent="-285750">
              <a:buFont typeface="Arial" panose="020B0604020202020204" pitchFamily="34" charset="0"/>
              <a:buChar char="•"/>
            </a:pPr>
            <a:r>
              <a:rPr lang="en-US" dirty="0">
                <a:solidFill>
                  <a:schemeClr val="bg1"/>
                </a:solidFill>
              </a:rPr>
              <a:t>Data Fields</a:t>
            </a:r>
            <a:r>
              <a:rPr lang="en-US" sz="1600" dirty="0">
                <a:solidFill>
                  <a:schemeClr val="bg1"/>
                </a:solidFill>
              </a:rPr>
              <a:t>: </a:t>
            </a:r>
            <a:r>
              <a:rPr lang="en-US" sz="1100" i="1" dirty="0">
                <a:solidFill>
                  <a:schemeClr val="bg1"/>
                </a:solidFill>
              </a:rPr>
              <a:t>location, date, new cases, new deaths, reproduction rate, </a:t>
            </a:r>
            <a:r>
              <a:rPr lang="en-US" sz="1100" i="1" dirty="0" err="1">
                <a:solidFill>
                  <a:schemeClr val="bg1"/>
                </a:solidFill>
              </a:rPr>
              <a:t>icu</a:t>
            </a:r>
            <a:r>
              <a:rPr lang="en-US" sz="1100" i="1" dirty="0">
                <a:solidFill>
                  <a:schemeClr val="bg1"/>
                </a:solidFill>
              </a:rPr>
              <a:t> patients, </a:t>
            </a:r>
            <a:r>
              <a:rPr lang="en-US" sz="1100" i="1" dirty="0" err="1">
                <a:solidFill>
                  <a:schemeClr val="bg1"/>
                </a:solidFill>
              </a:rPr>
              <a:t>hosp</a:t>
            </a:r>
            <a:r>
              <a:rPr lang="en-US" sz="1100" i="1" dirty="0">
                <a:solidFill>
                  <a:schemeClr val="bg1"/>
                </a:solidFill>
              </a:rPr>
              <a:t> patients weekly, </a:t>
            </a:r>
            <a:r>
              <a:rPr lang="en-US" sz="1100" i="1" dirty="0" err="1">
                <a:solidFill>
                  <a:schemeClr val="bg1"/>
                </a:solidFill>
              </a:rPr>
              <a:t>icu</a:t>
            </a:r>
            <a:r>
              <a:rPr lang="en-US" sz="1100" i="1" dirty="0">
                <a:solidFill>
                  <a:schemeClr val="bg1"/>
                </a:solidFill>
              </a:rPr>
              <a:t> admissions weekly, </a:t>
            </a:r>
            <a:r>
              <a:rPr lang="en-US" sz="1100" i="1" dirty="0" err="1">
                <a:solidFill>
                  <a:schemeClr val="bg1"/>
                </a:solidFill>
              </a:rPr>
              <a:t>hosp</a:t>
            </a:r>
            <a:r>
              <a:rPr lang="en-US" sz="1100" i="1" dirty="0">
                <a:solidFill>
                  <a:schemeClr val="bg1"/>
                </a:solidFill>
              </a:rPr>
              <a:t> admissions, new tests, positive rate, tests per case, people vaccinated, people fully vaccinated, total boosters, new vaccinations, new vaccinations smoothed, new people vaccinated smoothed, stringency index, population density, median age, </a:t>
            </a:r>
            <a:r>
              <a:rPr lang="en-US" sz="1100" i="1" dirty="0" err="1">
                <a:solidFill>
                  <a:schemeClr val="bg1"/>
                </a:solidFill>
              </a:rPr>
              <a:t>gdp</a:t>
            </a:r>
            <a:r>
              <a:rPr lang="en-US" sz="1100" i="1" dirty="0">
                <a:solidFill>
                  <a:schemeClr val="bg1"/>
                </a:solidFill>
              </a:rPr>
              <a:t> per capita, extreme poverty, </a:t>
            </a:r>
            <a:r>
              <a:rPr lang="en-US" sz="1100" i="1" dirty="0" err="1">
                <a:solidFill>
                  <a:schemeClr val="bg1"/>
                </a:solidFill>
              </a:rPr>
              <a:t>cardiovasc</a:t>
            </a:r>
            <a:r>
              <a:rPr lang="en-US" sz="1100" i="1" dirty="0">
                <a:solidFill>
                  <a:schemeClr val="bg1"/>
                </a:solidFill>
              </a:rPr>
              <a:t> death rate, handwashing facilities, human development index, facial coverings, school closures</a:t>
            </a:r>
          </a:p>
          <a:p>
            <a:pPr>
              <a:buFont typeface="Arial" panose="020B0604020202020204" pitchFamily="34" charset="0"/>
              <a:buChar char="•"/>
            </a:pPr>
            <a:r>
              <a:rPr lang="en-US" dirty="0">
                <a:solidFill>
                  <a:schemeClr val="bg1"/>
                </a:solidFill>
              </a:rPr>
              <a:t>Stringency Index: Shows the strictness of 'lockdown style' policies that primarily restrict people's </a:t>
            </a:r>
            <a:r>
              <a:rPr lang="en-US" dirty="0" err="1">
                <a:solidFill>
                  <a:schemeClr val="bg1"/>
                </a:solidFill>
              </a:rPr>
              <a:t>behaviour</a:t>
            </a:r>
            <a:r>
              <a:rPr lang="en-US" dirty="0">
                <a:solidFill>
                  <a:schemeClr val="bg1"/>
                </a:solidFill>
              </a:rPr>
              <a:t>.</a:t>
            </a:r>
          </a:p>
          <a:p>
            <a:pPr>
              <a:buFont typeface="Arial" panose="020B0604020202020204" pitchFamily="34" charset="0"/>
              <a:buChar char="•"/>
            </a:pPr>
            <a:r>
              <a:rPr lang="en-US" dirty="0">
                <a:solidFill>
                  <a:schemeClr val="bg1"/>
                </a:solidFill>
              </a:rPr>
              <a:t>Facial Coverings (0-4) &amp; School Closures (0-3): Strictness level of policies</a:t>
            </a:r>
          </a:p>
          <a:p>
            <a:pPr>
              <a:buFont typeface="Arial" panose="020B0604020202020204" pitchFamily="34" charset="0"/>
              <a:buChar char="•"/>
            </a:pPr>
            <a:r>
              <a:rPr lang="en-US" dirty="0">
                <a:solidFill>
                  <a:schemeClr val="bg1"/>
                </a:solidFill>
              </a:rPr>
              <a:t>Hospital Admissions: Total number of people that got admitted into hospitals</a:t>
            </a:r>
          </a:p>
        </p:txBody>
      </p:sp>
      <p:sp>
        <p:nvSpPr>
          <p:cNvPr id="6" name="Title 5">
            <a:extLst>
              <a:ext uri="{FF2B5EF4-FFF2-40B4-BE49-F238E27FC236}">
                <a16:creationId xmlns:a16="http://schemas.microsoft.com/office/drawing/2014/main" id="{55DCE4F6-C968-4D6B-DB86-35ACA2E9C886}"/>
              </a:ext>
            </a:extLst>
          </p:cNvPr>
          <p:cNvSpPr>
            <a:spLocks noGrp="1"/>
          </p:cNvSpPr>
          <p:nvPr>
            <p:ph type="title" idx="4"/>
          </p:nvPr>
        </p:nvSpPr>
        <p:spPr>
          <a:xfrm>
            <a:off x="266186" y="300594"/>
            <a:ext cx="5387192" cy="756930"/>
          </a:xfrm>
        </p:spPr>
        <p:txBody>
          <a:bodyPr/>
          <a:lstStyle/>
          <a:p>
            <a:r>
              <a:rPr lang="en-US" dirty="0">
                <a:highlight>
                  <a:srgbClr val="C0C0C0"/>
                </a:highlight>
              </a:rPr>
              <a:t>Nature of Merged Dataset</a:t>
            </a:r>
            <a:endParaRPr lang="en-SG" dirty="0">
              <a:highlight>
                <a:srgbClr val="C0C0C0"/>
              </a:highlight>
            </a:endParaRPr>
          </a:p>
        </p:txBody>
      </p:sp>
    </p:spTree>
    <p:extLst>
      <p:ext uri="{BB962C8B-B14F-4D97-AF65-F5344CB8AC3E}">
        <p14:creationId xmlns:p14="http://schemas.microsoft.com/office/powerpoint/2010/main" val="120816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5AAA-F449-EB4D-1737-092A04A52452}"/>
              </a:ext>
            </a:extLst>
          </p:cNvPr>
          <p:cNvSpPr>
            <a:spLocks noGrp="1"/>
          </p:cNvSpPr>
          <p:nvPr>
            <p:ph type="title"/>
          </p:nvPr>
        </p:nvSpPr>
        <p:spPr/>
        <p:txBody>
          <a:bodyPr/>
          <a:lstStyle/>
          <a:p>
            <a:r>
              <a:rPr lang="en-US">
                <a:highlight>
                  <a:srgbClr val="C0C0C0"/>
                </a:highlight>
              </a:rPr>
              <a:t>Cleaning Datasets (Excel)</a:t>
            </a:r>
            <a:endParaRPr lang="en-SG">
              <a:highlight>
                <a:srgbClr val="C0C0C0"/>
              </a:highlight>
            </a:endParaRPr>
          </a:p>
        </p:txBody>
      </p:sp>
      <p:sp>
        <p:nvSpPr>
          <p:cNvPr id="3" name="TextBox 2">
            <a:extLst>
              <a:ext uri="{FF2B5EF4-FFF2-40B4-BE49-F238E27FC236}">
                <a16:creationId xmlns:a16="http://schemas.microsoft.com/office/drawing/2014/main" id="{61FFC864-2FD2-E232-3F97-A2723CD699EE}"/>
              </a:ext>
            </a:extLst>
          </p:cNvPr>
          <p:cNvSpPr txBox="1"/>
          <p:nvPr/>
        </p:nvSpPr>
        <p:spPr>
          <a:xfrm>
            <a:off x="578457" y="1443161"/>
            <a:ext cx="8217673" cy="160043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solidFill>
                  <a:schemeClr val="bg1"/>
                </a:solidFill>
                <a:latin typeface="Work Sans"/>
              </a:rPr>
              <a:t>Replace missing or null values with 0</a:t>
            </a:r>
          </a:p>
          <a:p>
            <a:pPr marL="285750" indent="-285750">
              <a:buFont typeface="Arial" panose="020B0604020202020204" pitchFamily="34" charset="0"/>
              <a:buChar char="•"/>
            </a:pPr>
            <a:r>
              <a:rPr lang="en-US" dirty="0">
                <a:solidFill>
                  <a:schemeClr val="bg1"/>
                </a:solidFill>
                <a:latin typeface="Work Sans"/>
              </a:rPr>
              <a:t>Use Pivot table to check if there are duplicate data category with different naming format</a:t>
            </a:r>
          </a:p>
          <a:p>
            <a:pPr marL="285750" indent="-285750">
              <a:buFont typeface="Arial" panose="020B0604020202020204" pitchFamily="34" charset="0"/>
              <a:buChar char="•"/>
            </a:pPr>
            <a:r>
              <a:rPr lang="en-US" dirty="0">
                <a:solidFill>
                  <a:schemeClr val="bg1"/>
                </a:solidFill>
                <a:latin typeface="Work Sans"/>
              </a:rPr>
              <a:t>Change date format from US(MM/DD/YYYY) to SG(DD/MM/YYYY)</a:t>
            </a:r>
          </a:p>
          <a:p>
            <a:pPr marL="285750" indent="-285750">
              <a:buFont typeface="Arial" panose="020B0604020202020204" pitchFamily="34" charset="0"/>
              <a:buChar char="•"/>
            </a:pPr>
            <a:r>
              <a:rPr lang="en-US" dirty="0">
                <a:solidFill>
                  <a:schemeClr val="bg1"/>
                </a:solidFill>
                <a:latin typeface="Work Sans"/>
              </a:rPr>
              <a:t>Drop unused columns ex. cumulative, smoothed data and other useless unused data such as hospital beds, diabetes prevalence, excess mortality</a:t>
            </a:r>
          </a:p>
          <a:p>
            <a:pPr marL="285750" indent="-285750">
              <a:buFont typeface="Arial" panose="020B0604020202020204" pitchFamily="34" charset="0"/>
              <a:buChar char="•"/>
            </a:pPr>
            <a:r>
              <a:rPr lang="en-US" dirty="0">
                <a:solidFill>
                  <a:schemeClr val="bg1"/>
                </a:solidFill>
                <a:latin typeface="Work Sans" pitchFamily="2" charset="0"/>
              </a:rPr>
              <a:t>Replace '_' in column fields with ' '</a:t>
            </a:r>
          </a:p>
        </p:txBody>
      </p:sp>
    </p:spTree>
    <p:extLst>
      <p:ext uri="{BB962C8B-B14F-4D97-AF65-F5344CB8AC3E}">
        <p14:creationId xmlns:p14="http://schemas.microsoft.com/office/powerpoint/2010/main" val="423409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5AAA-F449-EB4D-1737-092A04A52452}"/>
              </a:ext>
            </a:extLst>
          </p:cNvPr>
          <p:cNvSpPr>
            <a:spLocks noGrp="1"/>
          </p:cNvSpPr>
          <p:nvPr>
            <p:ph type="title"/>
          </p:nvPr>
        </p:nvSpPr>
        <p:spPr/>
        <p:txBody>
          <a:bodyPr/>
          <a:lstStyle/>
          <a:p>
            <a:r>
              <a:rPr lang="en-US">
                <a:highlight>
                  <a:srgbClr val="C0C0C0"/>
                </a:highlight>
              </a:rPr>
              <a:t>Cleaning Datasets (Pandas)</a:t>
            </a:r>
            <a:endParaRPr lang="en-SG">
              <a:highlight>
                <a:srgbClr val="C0C0C0"/>
              </a:highlight>
            </a:endParaRPr>
          </a:p>
        </p:txBody>
      </p:sp>
      <p:sp>
        <p:nvSpPr>
          <p:cNvPr id="3" name="TextBox 2">
            <a:extLst>
              <a:ext uri="{FF2B5EF4-FFF2-40B4-BE49-F238E27FC236}">
                <a16:creationId xmlns:a16="http://schemas.microsoft.com/office/drawing/2014/main" id="{61FFC864-2FD2-E232-3F97-A2723CD699EE}"/>
              </a:ext>
            </a:extLst>
          </p:cNvPr>
          <p:cNvSpPr txBox="1"/>
          <p:nvPr/>
        </p:nvSpPr>
        <p:spPr>
          <a:xfrm>
            <a:off x="463163" y="1610139"/>
            <a:ext cx="8217673" cy="307777"/>
          </a:xfrm>
          <a:prstGeom prst="rect">
            <a:avLst/>
          </a:prstGeom>
          <a:noFill/>
        </p:spPr>
        <p:txBody>
          <a:bodyPr wrap="square" rtlCol="0">
            <a:spAutoFit/>
          </a:bodyPr>
          <a:lstStyle/>
          <a:p>
            <a:endParaRPr lang="en-SG">
              <a:latin typeface="Work Sans" pitchFamily="2" charset="0"/>
            </a:endParaRPr>
          </a:p>
        </p:txBody>
      </p:sp>
      <p:pic>
        <p:nvPicPr>
          <p:cNvPr id="8" name="Picture 7" descr="A screenshot of a computer">
            <a:extLst>
              <a:ext uri="{FF2B5EF4-FFF2-40B4-BE49-F238E27FC236}">
                <a16:creationId xmlns:a16="http://schemas.microsoft.com/office/drawing/2014/main" id="{0AEE1400-0C7E-0B68-2263-83C992F9935F}"/>
              </a:ext>
            </a:extLst>
          </p:cNvPr>
          <p:cNvPicPr>
            <a:picLocks noChangeAspect="1"/>
          </p:cNvPicPr>
          <p:nvPr/>
        </p:nvPicPr>
        <p:blipFill rotWithShape="1">
          <a:blip r:embed="rId2"/>
          <a:srcRect l="7167" t="22573" r="33340" b="45928"/>
          <a:stretch/>
        </p:blipFill>
        <p:spPr>
          <a:xfrm>
            <a:off x="1711517" y="1610139"/>
            <a:ext cx="5609645" cy="1853215"/>
          </a:xfrm>
          <a:prstGeom prst="rect">
            <a:avLst/>
          </a:prstGeom>
        </p:spPr>
      </p:pic>
      <p:sp>
        <p:nvSpPr>
          <p:cNvPr id="10" name="TextBox 9">
            <a:extLst>
              <a:ext uri="{FF2B5EF4-FFF2-40B4-BE49-F238E27FC236}">
                <a16:creationId xmlns:a16="http://schemas.microsoft.com/office/drawing/2014/main" id="{CBCD77EE-6CA3-9DF5-538B-92F9D61BAD5D}"/>
              </a:ext>
            </a:extLst>
          </p:cNvPr>
          <p:cNvSpPr txBox="1"/>
          <p:nvPr/>
        </p:nvSpPr>
        <p:spPr>
          <a:xfrm>
            <a:off x="1912287" y="3662768"/>
            <a:ext cx="5208104" cy="523220"/>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Work Sans" pitchFamily="2" charset="0"/>
              </a:rPr>
              <a:t>Perform an inner merge on all three covid datasets to form a merged dataset</a:t>
            </a:r>
          </a:p>
        </p:txBody>
      </p:sp>
    </p:spTree>
    <p:extLst>
      <p:ext uri="{BB962C8B-B14F-4D97-AF65-F5344CB8AC3E}">
        <p14:creationId xmlns:p14="http://schemas.microsoft.com/office/powerpoint/2010/main" val="56479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pic>
        <p:nvPicPr>
          <p:cNvPr id="9" name="Picture 8" descr="Chart, histogram&#10;&#10;Description automatically generated">
            <a:extLst>
              <a:ext uri="{FF2B5EF4-FFF2-40B4-BE49-F238E27FC236}">
                <a16:creationId xmlns:a16="http://schemas.microsoft.com/office/drawing/2014/main" id="{3613FE97-E288-E532-9119-72B4DF3B9AC6}"/>
              </a:ext>
            </a:extLst>
          </p:cNvPr>
          <p:cNvPicPr>
            <a:picLocks noChangeAspect="1"/>
          </p:cNvPicPr>
          <p:nvPr/>
        </p:nvPicPr>
        <p:blipFill rotWithShape="1">
          <a:blip r:embed="rId3"/>
          <a:srcRect r="10771" b="3525"/>
          <a:stretch/>
        </p:blipFill>
        <p:spPr>
          <a:xfrm>
            <a:off x="4699717" y="-2792197"/>
            <a:ext cx="3824577" cy="2791130"/>
          </a:xfrm>
          <a:prstGeom prst="rect">
            <a:avLst/>
          </a:prstGeom>
        </p:spPr>
      </p:pic>
      <p:sp>
        <p:nvSpPr>
          <p:cNvPr id="1907" name="Google Shape;1907;p43"/>
          <p:cNvSpPr txBox="1">
            <a:spLocks noGrp="1"/>
          </p:cNvSpPr>
          <p:nvPr>
            <p:ph type="title"/>
          </p:nvPr>
        </p:nvSpPr>
        <p:spPr>
          <a:xfrm>
            <a:off x="275399" y="303149"/>
            <a:ext cx="8593201" cy="787200"/>
          </a:xfrm>
          <a:prstGeom prst="rect">
            <a:avLst/>
          </a:prstGeom>
        </p:spPr>
        <p:txBody>
          <a:bodyPr spcFirstLastPara="1" wrap="square" lIns="411475" tIns="91425" rIns="91425" bIns="45700" anchor="ctr" anchorCtr="0">
            <a:noAutofit/>
          </a:bodyPr>
          <a:lstStyle/>
          <a:p>
            <a:pPr marL="0" lvl="0" indent="0" algn="l" rtl="0">
              <a:spcBef>
                <a:spcPts val="0"/>
              </a:spcBef>
              <a:spcAft>
                <a:spcPts val="0"/>
              </a:spcAft>
              <a:buNone/>
            </a:pPr>
            <a:r>
              <a:rPr lang="en-US" sz="2400">
                <a:highlight>
                  <a:srgbClr val="C0C0C0"/>
                </a:highlight>
              </a:rPr>
              <a:t>Peak of Deaths Happened in Jan and Feb 2021 /22</a:t>
            </a:r>
          </a:p>
        </p:txBody>
      </p:sp>
      <p:grpSp>
        <p:nvGrpSpPr>
          <p:cNvPr id="3" name="Google Shape;1885;p42">
            <a:extLst>
              <a:ext uri="{FF2B5EF4-FFF2-40B4-BE49-F238E27FC236}">
                <a16:creationId xmlns:a16="http://schemas.microsoft.com/office/drawing/2014/main" id="{5F236B63-AE13-CCFE-A382-01EF3EFDA1D2}"/>
              </a:ext>
            </a:extLst>
          </p:cNvPr>
          <p:cNvGrpSpPr/>
          <p:nvPr/>
        </p:nvGrpSpPr>
        <p:grpSpPr>
          <a:xfrm>
            <a:off x="8305244" y="495280"/>
            <a:ext cx="438099" cy="402939"/>
            <a:chOff x="6195998" y="1983102"/>
            <a:chExt cx="368308" cy="338746"/>
          </a:xfrm>
        </p:grpSpPr>
        <p:sp>
          <p:nvSpPr>
            <p:cNvPr id="4" name="Google Shape;1886;p42">
              <a:extLst>
                <a:ext uri="{FF2B5EF4-FFF2-40B4-BE49-F238E27FC236}">
                  <a16:creationId xmlns:a16="http://schemas.microsoft.com/office/drawing/2014/main" id="{8E5E703E-0F0A-8230-6375-72A813B9384E}"/>
                </a:ext>
              </a:extLst>
            </p:cNvPr>
            <p:cNvSpPr/>
            <p:nvPr/>
          </p:nvSpPr>
          <p:spPr>
            <a:xfrm>
              <a:off x="6267289" y="2161012"/>
              <a:ext cx="67533" cy="67150"/>
            </a:xfrm>
            <a:custGeom>
              <a:avLst/>
              <a:gdLst/>
              <a:ahLst/>
              <a:cxnLst/>
              <a:rect l="l" t="t" r="r" b="b"/>
              <a:pathLst>
                <a:path w="2120" h="2108" extrusionOk="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87;p42">
              <a:extLst>
                <a:ext uri="{FF2B5EF4-FFF2-40B4-BE49-F238E27FC236}">
                  <a16:creationId xmlns:a16="http://schemas.microsoft.com/office/drawing/2014/main" id="{05FF3DF2-7716-DB85-0A93-6DB0BC819E92}"/>
                </a:ext>
              </a:extLst>
            </p:cNvPr>
            <p:cNvSpPr/>
            <p:nvPr/>
          </p:nvSpPr>
          <p:spPr>
            <a:xfrm>
              <a:off x="6235052" y="2128393"/>
              <a:ext cx="132007" cy="131625"/>
            </a:xfrm>
            <a:custGeom>
              <a:avLst/>
              <a:gdLst/>
              <a:ahLst/>
              <a:cxnLst/>
              <a:rect l="l" t="t" r="r" b="b"/>
              <a:pathLst>
                <a:path w="4144" h="4132" extrusionOk="0">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88;p42">
              <a:extLst>
                <a:ext uri="{FF2B5EF4-FFF2-40B4-BE49-F238E27FC236}">
                  <a16:creationId xmlns:a16="http://schemas.microsoft.com/office/drawing/2014/main" id="{4582455D-AAFA-625B-01EE-FAC979F359FE}"/>
                </a:ext>
              </a:extLst>
            </p:cNvPr>
            <p:cNvSpPr/>
            <p:nvPr/>
          </p:nvSpPr>
          <p:spPr>
            <a:xfrm>
              <a:off x="6195998" y="1983102"/>
              <a:ext cx="368308" cy="338746"/>
            </a:xfrm>
            <a:custGeom>
              <a:avLst/>
              <a:gdLst/>
              <a:ahLst/>
              <a:cxnLst/>
              <a:rect l="l" t="t" r="r" b="b"/>
              <a:pathLst>
                <a:path w="11562" h="10634" extrusionOk="0">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7CC477CB-EF69-9501-8420-E1AD4B9669F2}"/>
              </a:ext>
            </a:extLst>
          </p:cNvPr>
          <p:cNvSpPr txBox="1"/>
          <p:nvPr/>
        </p:nvSpPr>
        <p:spPr>
          <a:xfrm>
            <a:off x="567193" y="1157181"/>
            <a:ext cx="3810000" cy="3647152"/>
          </a:xfrm>
          <a:prstGeom prst="rect">
            <a:avLst/>
          </a:prstGeom>
          <a:noFill/>
        </p:spPr>
        <p:txBody>
          <a:bodyPr wrap="square" rtlCol="0">
            <a:spAutoFit/>
          </a:bodyPr>
          <a:lstStyle/>
          <a:p>
            <a:pPr marL="285750" indent="-285750">
              <a:buFont typeface="Arial" panose="020B0604020202020204" pitchFamily="34" charset="0"/>
              <a:buChar char="•"/>
            </a:pPr>
            <a:r>
              <a:rPr lang="en-SG" dirty="0">
                <a:solidFill>
                  <a:schemeClr val="bg1"/>
                </a:solidFill>
                <a:latin typeface="Work Sans" pitchFamily="2" charset="0"/>
              </a:rPr>
              <a:t>At first glance, we notice a spike in the number of deaths in January for both 2021 and 2022.</a:t>
            </a:r>
          </a:p>
          <a:p>
            <a:endParaRPr lang="en-SG" sz="700" dirty="0">
              <a:solidFill>
                <a:schemeClr val="bg1"/>
              </a:solidFill>
              <a:latin typeface="Work Sans" pitchFamily="2" charset="0"/>
            </a:endParaRPr>
          </a:p>
          <a:p>
            <a:pPr marL="285750" indent="-285750">
              <a:buFont typeface="Arial" panose="020B0604020202020204" pitchFamily="34" charset="0"/>
              <a:buChar char="•"/>
            </a:pPr>
            <a:r>
              <a:rPr lang="en-SG" dirty="0">
                <a:solidFill>
                  <a:schemeClr val="bg1"/>
                </a:solidFill>
                <a:latin typeface="Work Sans" pitchFamily="2" charset="0"/>
              </a:rPr>
              <a:t>Overall, 2021 has the most deaths while 2022 has the most cases.</a:t>
            </a:r>
          </a:p>
          <a:p>
            <a:pPr marL="285750" indent="-285750">
              <a:buFont typeface="Arial" panose="020B0604020202020204" pitchFamily="34" charset="0"/>
              <a:buChar char="•"/>
            </a:pPr>
            <a:endParaRPr lang="en-SG" sz="700" dirty="0">
              <a:solidFill>
                <a:schemeClr val="bg1"/>
              </a:solidFill>
              <a:latin typeface="Work Sans" pitchFamily="2" charset="0"/>
            </a:endParaRPr>
          </a:p>
          <a:p>
            <a:pPr marL="285750" indent="-285750">
              <a:buFont typeface="Arial" panose="020B0604020202020204" pitchFamily="34" charset="0"/>
              <a:buChar char="•"/>
            </a:pPr>
            <a:r>
              <a:rPr lang="en-SG" dirty="0">
                <a:solidFill>
                  <a:schemeClr val="bg1"/>
                </a:solidFill>
                <a:latin typeface="Work Sans" pitchFamily="2" charset="0"/>
              </a:rPr>
              <a:t>In 2022, the number of cases were above its average value in the earlier months and below average in the later months as it was slowly improving.</a:t>
            </a:r>
          </a:p>
          <a:p>
            <a:pPr marL="285750" indent="-285750">
              <a:buFont typeface="Arial" panose="020B0604020202020204" pitchFamily="34" charset="0"/>
              <a:buChar char="•"/>
            </a:pPr>
            <a:endParaRPr lang="en-SG" sz="700" dirty="0">
              <a:solidFill>
                <a:schemeClr val="bg1"/>
              </a:solidFill>
              <a:latin typeface="Work Sans" pitchFamily="2" charset="0"/>
            </a:endParaRPr>
          </a:p>
          <a:p>
            <a:pPr marL="285750" indent="-285750">
              <a:buFont typeface="Arial" panose="020B0604020202020204" pitchFamily="34" charset="0"/>
              <a:buChar char="•"/>
            </a:pPr>
            <a:r>
              <a:rPr lang="en-SG" dirty="0">
                <a:solidFill>
                  <a:schemeClr val="bg1"/>
                </a:solidFill>
                <a:latin typeface="Work Sans" pitchFamily="2" charset="0"/>
              </a:rPr>
              <a:t>In 2020, the number of cases were below its average value in the earlier months and above average in the later months as infected cases started growing.</a:t>
            </a:r>
          </a:p>
        </p:txBody>
      </p:sp>
      <p:pic>
        <p:nvPicPr>
          <p:cNvPr id="10" name="Picture 9" descr="Chart, histogram&#10;&#10;Description automatically generated">
            <a:extLst>
              <a:ext uri="{FF2B5EF4-FFF2-40B4-BE49-F238E27FC236}">
                <a16:creationId xmlns:a16="http://schemas.microsoft.com/office/drawing/2014/main" id="{9CAB77B0-CA3C-ED78-6A20-63131E147127}"/>
              </a:ext>
            </a:extLst>
          </p:cNvPr>
          <p:cNvPicPr>
            <a:picLocks noChangeAspect="1"/>
          </p:cNvPicPr>
          <p:nvPr/>
        </p:nvPicPr>
        <p:blipFill rotWithShape="1">
          <a:blip r:embed="rId4"/>
          <a:srcRect b="3525"/>
          <a:stretch/>
        </p:blipFill>
        <p:spPr>
          <a:xfrm>
            <a:off x="4501945" y="-2792197"/>
            <a:ext cx="4220119" cy="27911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7778E-7 4.93827E-6 L -2.77778E-7 0.80802 " pathEditMode="relative" rAng="0" ptsTypes="AA">
                                      <p:cBhvr>
                                        <p:cTn id="6" dur="1250" fill="hold"/>
                                        <p:tgtEl>
                                          <p:spTgt spid="9"/>
                                        </p:tgtEl>
                                        <p:attrNameLst>
                                          <p:attrName>ppt_x</p:attrName>
                                          <p:attrName>ppt_y</p:attrName>
                                        </p:attrNameLst>
                                      </p:cBhvr>
                                      <p:rCtr x="0" y="40401"/>
                                    </p:animMotion>
                                  </p:childTnLst>
                                </p:cTn>
                              </p:par>
                              <p:par>
                                <p:cTn id="7" presetID="10"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250"/>
                                        <p:tgtEl>
                                          <p:spTgt spid="9"/>
                                        </p:tgtEl>
                                      </p:cBhvr>
                                    </p:animEffect>
                                  </p:childTnLst>
                                </p:cTn>
                              </p:par>
                            </p:childTnLst>
                          </p:cTn>
                        </p:par>
                        <p:par>
                          <p:cTn id="10" fill="hold">
                            <p:stCondLst>
                              <p:cond delay="1250"/>
                            </p:stCondLst>
                            <p:childTnLst>
                              <p:par>
                                <p:cTn id="11" presetID="32" presetClass="emph" presetSubtype="0" fill="hold" nodeType="afterEffect">
                                  <p:stCondLst>
                                    <p:cond delay="0"/>
                                  </p:stCondLst>
                                  <p:childTnLst>
                                    <p:animRot by="120000">
                                      <p:cBhvr>
                                        <p:cTn id="12" dur="100" fill="hold">
                                          <p:stCondLst>
                                            <p:cond delay="0"/>
                                          </p:stCondLst>
                                        </p:cTn>
                                        <p:tgtEl>
                                          <p:spTgt spid="9"/>
                                        </p:tgtEl>
                                        <p:attrNameLst>
                                          <p:attrName>r</p:attrName>
                                        </p:attrNameLst>
                                      </p:cBhvr>
                                    </p:animRot>
                                    <p:animRot by="-240000">
                                      <p:cBhvr>
                                        <p:cTn id="13" dur="200" fill="hold">
                                          <p:stCondLst>
                                            <p:cond delay="200"/>
                                          </p:stCondLst>
                                        </p:cTn>
                                        <p:tgtEl>
                                          <p:spTgt spid="9"/>
                                        </p:tgtEl>
                                        <p:attrNameLst>
                                          <p:attrName>r</p:attrName>
                                        </p:attrNameLst>
                                      </p:cBhvr>
                                    </p:animRot>
                                    <p:animRot by="240000">
                                      <p:cBhvr>
                                        <p:cTn id="14" dur="200" fill="hold">
                                          <p:stCondLst>
                                            <p:cond delay="400"/>
                                          </p:stCondLst>
                                        </p:cTn>
                                        <p:tgtEl>
                                          <p:spTgt spid="9"/>
                                        </p:tgtEl>
                                        <p:attrNameLst>
                                          <p:attrName>r</p:attrName>
                                        </p:attrNameLst>
                                      </p:cBhvr>
                                    </p:animRot>
                                    <p:animRot by="-240000">
                                      <p:cBhvr>
                                        <p:cTn id="15" dur="200" fill="hold">
                                          <p:stCondLst>
                                            <p:cond delay="600"/>
                                          </p:stCondLst>
                                        </p:cTn>
                                        <p:tgtEl>
                                          <p:spTgt spid="9"/>
                                        </p:tgtEl>
                                        <p:attrNameLst>
                                          <p:attrName>r</p:attrName>
                                        </p:attrNameLst>
                                      </p:cBhvr>
                                    </p:animRot>
                                    <p:animRot by="120000">
                                      <p:cBhvr>
                                        <p:cTn id="16" dur="200" fill="hold">
                                          <p:stCondLst>
                                            <p:cond delay="800"/>
                                          </p:stCondLst>
                                        </p:cTn>
                                        <p:tgtEl>
                                          <p:spTgt spid="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77778E-7 0.80802 L -2.77778E-7 1.54691 " pathEditMode="relative" rAng="0" ptsTypes="AA">
                                      <p:cBhvr>
                                        <p:cTn id="20" dur="1250" fill="hold"/>
                                        <p:tgtEl>
                                          <p:spTgt spid="9"/>
                                        </p:tgtEl>
                                        <p:attrNameLst>
                                          <p:attrName>ppt_x</p:attrName>
                                          <p:attrName>ppt_y</p:attrName>
                                        </p:attrNameLst>
                                      </p:cBhvr>
                                      <p:rCtr x="0" y="36944"/>
                                    </p:animMotion>
                                  </p:childTnLst>
                                </p:cTn>
                              </p:par>
                              <p:par>
                                <p:cTn id="21" presetID="42" presetClass="path" presetSubtype="0" accel="50000" decel="50000" fill="hold" nodeType="withEffect">
                                  <p:stCondLst>
                                    <p:cond delay="0"/>
                                  </p:stCondLst>
                                  <p:childTnLst>
                                    <p:animMotion origin="layout" path="M -2.77778E-7 4.93827E-6 L -2.77778E-7 0.80802 " pathEditMode="relative" rAng="0" ptsTypes="AA">
                                      <p:cBhvr>
                                        <p:cTn id="22" dur="1250" fill="hold"/>
                                        <p:tgtEl>
                                          <p:spTgt spid="10"/>
                                        </p:tgtEl>
                                        <p:attrNameLst>
                                          <p:attrName>ppt_x</p:attrName>
                                          <p:attrName>ppt_y</p:attrName>
                                        </p:attrNameLst>
                                      </p:cBhvr>
                                      <p:rCtr x="0" y="38580"/>
                                    </p:animMotion>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907" name="Google Shape;1907;p43"/>
          <p:cNvSpPr txBox="1">
            <a:spLocks noGrp="1"/>
          </p:cNvSpPr>
          <p:nvPr>
            <p:ph type="title"/>
          </p:nvPr>
        </p:nvSpPr>
        <p:spPr>
          <a:xfrm>
            <a:off x="265049" y="303150"/>
            <a:ext cx="8617054" cy="787200"/>
          </a:xfrm>
          <a:prstGeom prst="rect">
            <a:avLst/>
          </a:prstGeom>
        </p:spPr>
        <p:txBody>
          <a:bodyPr spcFirstLastPara="1" wrap="square" lIns="411475" tIns="91425" rIns="91425" bIns="45700" anchor="ctr" anchorCtr="0">
            <a:noAutofit/>
          </a:bodyPr>
          <a:lstStyle/>
          <a:p>
            <a:pPr marL="0" lvl="0" indent="0" algn="l" rtl="0">
              <a:spcBef>
                <a:spcPts val="0"/>
              </a:spcBef>
              <a:spcAft>
                <a:spcPts val="0"/>
              </a:spcAft>
              <a:buNone/>
            </a:pPr>
            <a:r>
              <a:rPr lang="en-SG" sz="2400">
                <a:highlight>
                  <a:srgbClr val="C0C0C0"/>
                </a:highlight>
              </a:rPr>
              <a:t>Singapore Has One of the Lowest Mortality Rate</a:t>
            </a:r>
            <a:endParaRPr sz="2400">
              <a:highlight>
                <a:srgbClr val="C0C0C0"/>
              </a:highlight>
            </a:endParaRPr>
          </a:p>
        </p:txBody>
      </p:sp>
      <p:grpSp>
        <p:nvGrpSpPr>
          <p:cNvPr id="3" name="Google Shape;1885;p42">
            <a:extLst>
              <a:ext uri="{FF2B5EF4-FFF2-40B4-BE49-F238E27FC236}">
                <a16:creationId xmlns:a16="http://schemas.microsoft.com/office/drawing/2014/main" id="{5F236B63-AE13-CCFE-A382-01EF3EFDA1D2}"/>
              </a:ext>
            </a:extLst>
          </p:cNvPr>
          <p:cNvGrpSpPr/>
          <p:nvPr/>
        </p:nvGrpSpPr>
        <p:grpSpPr>
          <a:xfrm>
            <a:off x="8305244" y="495280"/>
            <a:ext cx="438099" cy="402939"/>
            <a:chOff x="6195998" y="1983102"/>
            <a:chExt cx="368308" cy="338746"/>
          </a:xfrm>
        </p:grpSpPr>
        <p:sp>
          <p:nvSpPr>
            <p:cNvPr id="4" name="Google Shape;1886;p42">
              <a:extLst>
                <a:ext uri="{FF2B5EF4-FFF2-40B4-BE49-F238E27FC236}">
                  <a16:creationId xmlns:a16="http://schemas.microsoft.com/office/drawing/2014/main" id="{8E5E703E-0F0A-8230-6375-72A813B9384E}"/>
                </a:ext>
              </a:extLst>
            </p:cNvPr>
            <p:cNvSpPr/>
            <p:nvPr/>
          </p:nvSpPr>
          <p:spPr>
            <a:xfrm>
              <a:off x="6267289" y="2161012"/>
              <a:ext cx="67533" cy="67150"/>
            </a:xfrm>
            <a:custGeom>
              <a:avLst/>
              <a:gdLst/>
              <a:ahLst/>
              <a:cxnLst/>
              <a:rect l="l" t="t" r="r" b="b"/>
              <a:pathLst>
                <a:path w="2120" h="2108" extrusionOk="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87;p42">
              <a:extLst>
                <a:ext uri="{FF2B5EF4-FFF2-40B4-BE49-F238E27FC236}">
                  <a16:creationId xmlns:a16="http://schemas.microsoft.com/office/drawing/2014/main" id="{05FF3DF2-7716-DB85-0A93-6DB0BC819E92}"/>
                </a:ext>
              </a:extLst>
            </p:cNvPr>
            <p:cNvSpPr/>
            <p:nvPr/>
          </p:nvSpPr>
          <p:spPr>
            <a:xfrm>
              <a:off x="6235052" y="2128393"/>
              <a:ext cx="132007" cy="131625"/>
            </a:xfrm>
            <a:custGeom>
              <a:avLst/>
              <a:gdLst/>
              <a:ahLst/>
              <a:cxnLst/>
              <a:rect l="l" t="t" r="r" b="b"/>
              <a:pathLst>
                <a:path w="4144" h="4132" extrusionOk="0">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88;p42">
              <a:extLst>
                <a:ext uri="{FF2B5EF4-FFF2-40B4-BE49-F238E27FC236}">
                  <a16:creationId xmlns:a16="http://schemas.microsoft.com/office/drawing/2014/main" id="{4582455D-AAFA-625B-01EE-FAC979F359FE}"/>
                </a:ext>
              </a:extLst>
            </p:cNvPr>
            <p:cNvSpPr/>
            <p:nvPr/>
          </p:nvSpPr>
          <p:spPr>
            <a:xfrm>
              <a:off x="6195998" y="1983102"/>
              <a:ext cx="368308" cy="338746"/>
            </a:xfrm>
            <a:custGeom>
              <a:avLst/>
              <a:gdLst/>
              <a:ahLst/>
              <a:cxnLst/>
              <a:rect l="l" t="t" r="r" b="b"/>
              <a:pathLst>
                <a:path w="11562" h="10634" extrusionOk="0">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7CC477CB-EF69-9501-8420-E1AD4B9669F2}"/>
              </a:ext>
            </a:extLst>
          </p:cNvPr>
          <p:cNvSpPr txBox="1"/>
          <p:nvPr/>
        </p:nvSpPr>
        <p:spPr>
          <a:xfrm>
            <a:off x="409276" y="1117514"/>
            <a:ext cx="3945872" cy="3693319"/>
          </a:xfrm>
          <a:prstGeom prst="rect">
            <a:avLst/>
          </a:prstGeom>
          <a:noFill/>
        </p:spPr>
        <p:txBody>
          <a:bodyPr wrap="square" rtlCol="0">
            <a:spAutoFit/>
          </a:bodyPr>
          <a:lstStyle/>
          <a:p>
            <a:pPr marL="285750" indent="-285750">
              <a:buFont typeface="Arial" panose="020B0604020202020204" pitchFamily="34" charset="0"/>
              <a:buChar char="•"/>
            </a:pPr>
            <a:r>
              <a:rPr lang="en-SG" dirty="0">
                <a:solidFill>
                  <a:schemeClr val="bg1"/>
                </a:solidFill>
                <a:latin typeface="Work Sans" pitchFamily="2" charset="0"/>
              </a:rPr>
              <a:t>Compared to 15 random countries, Singapore has the lowest mortality rate.</a:t>
            </a:r>
          </a:p>
          <a:p>
            <a:pPr marL="285750" indent="-285750">
              <a:buFont typeface="Arial" panose="020B0604020202020204" pitchFamily="34" charset="0"/>
              <a:buChar char="•"/>
            </a:pPr>
            <a:endParaRPr lang="en-SG" sz="800" dirty="0">
              <a:solidFill>
                <a:schemeClr val="bg1"/>
              </a:solidFill>
              <a:latin typeface="Work Sans" pitchFamily="2" charset="0"/>
            </a:endParaRPr>
          </a:p>
          <a:p>
            <a:pPr marL="285750" indent="-285750">
              <a:buFont typeface="Arial" panose="020B0604020202020204" pitchFamily="34" charset="0"/>
              <a:buChar char="•"/>
            </a:pPr>
            <a:r>
              <a:rPr lang="en-SG" dirty="0">
                <a:solidFill>
                  <a:schemeClr val="bg1"/>
                </a:solidFill>
                <a:latin typeface="Work Sans" pitchFamily="2" charset="0"/>
              </a:rPr>
              <a:t>In addition, Singapore has a significant lower number of deaths than the other countries.</a:t>
            </a:r>
          </a:p>
          <a:p>
            <a:pPr marL="285750" indent="-285750">
              <a:buFont typeface="Arial" panose="020B0604020202020204" pitchFamily="34" charset="0"/>
              <a:buChar char="•"/>
            </a:pPr>
            <a:endParaRPr lang="en-SG" sz="800" dirty="0">
              <a:solidFill>
                <a:schemeClr val="bg1"/>
              </a:solidFill>
              <a:latin typeface="Work Sans" pitchFamily="2" charset="0"/>
            </a:endParaRPr>
          </a:p>
          <a:p>
            <a:pPr marL="285750" indent="-285750">
              <a:buFont typeface="Arial" panose="020B0604020202020204" pitchFamily="34" charset="0"/>
              <a:buChar char="•"/>
            </a:pPr>
            <a:r>
              <a:rPr lang="en-SG" dirty="0">
                <a:solidFill>
                  <a:schemeClr val="bg1"/>
                </a:solidFill>
                <a:latin typeface="Work Sans" pitchFamily="2" charset="0"/>
              </a:rPr>
              <a:t>In 2020 &amp; 2021, the larger countries generally have a higher mortality rate and improved subsequently in late 2022, with Russia as one of the more obvious exceptions.</a:t>
            </a:r>
          </a:p>
          <a:p>
            <a:pPr marL="285750" indent="-285750">
              <a:buFont typeface="Arial" panose="020B0604020202020204" pitchFamily="34" charset="0"/>
              <a:buChar char="•"/>
            </a:pPr>
            <a:endParaRPr lang="en-SG" sz="800" dirty="0">
              <a:solidFill>
                <a:schemeClr val="bg1"/>
              </a:solidFill>
              <a:latin typeface="Work Sans" pitchFamily="2" charset="0"/>
            </a:endParaRPr>
          </a:p>
          <a:p>
            <a:pPr marL="285750" indent="-285750">
              <a:buFont typeface="Arial" panose="020B0604020202020204" pitchFamily="34" charset="0"/>
              <a:buChar char="•"/>
            </a:pPr>
            <a:r>
              <a:rPr lang="en-SG" dirty="0">
                <a:solidFill>
                  <a:schemeClr val="bg1"/>
                </a:solidFill>
                <a:latin typeface="Work Sans" pitchFamily="2" charset="0"/>
              </a:rPr>
              <a:t>In the middle of 2020, there was a significantly higher mortality rate throughout the world compared to the other periods.</a:t>
            </a:r>
          </a:p>
        </p:txBody>
      </p:sp>
      <p:pic>
        <p:nvPicPr>
          <p:cNvPr id="13" name="Picture 12" descr="A map of the world&#10;&#10;Description automatically generated with medium confidence">
            <a:extLst>
              <a:ext uri="{FF2B5EF4-FFF2-40B4-BE49-F238E27FC236}">
                <a16:creationId xmlns:a16="http://schemas.microsoft.com/office/drawing/2014/main" id="{57182F3A-4A53-8921-0FB5-8E2A789D1AC1}"/>
              </a:ext>
            </a:extLst>
          </p:cNvPr>
          <p:cNvPicPr>
            <a:picLocks noChangeAspect="1"/>
          </p:cNvPicPr>
          <p:nvPr/>
        </p:nvPicPr>
        <p:blipFill rotWithShape="1">
          <a:blip r:embed="rId3"/>
          <a:srcRect/>
          <a:stretch/>
        </p:blipFill>
        <p:spPr>
          <a:xfrm>
            <a:off x="4568849" y="1106908"/>
            <a:ext cx="4286249" cy="3249841"/>
          </a:xfrm>
          <a:prstGeom prst="rect">
            <a:avLst/>
          </a:prstGeom>
        </p:spPr>
      </p:pic>
      <p:pic>
        <p:nvPicPr>
          <p:cNvPr id="14" name="Picture 13" descr="Map&#10;&#10;Description automatically generated">
            <a:extLst>
              <a:ext uri="{FF2B5EF4-FFF2-40B4-BE49-F238E27FC236}">
                <a16:creationId xmlns:a16="http://schemas.microsoft.com/office/drawing/2014/main" id="{4E8DB05B-FAFC-6D0B-ABE0-274039677B1C}"/>
              </a:ext>
            </a:extLst>
          </p:cNvPr>
          <p:cNvPicPr>
            <a:picLocks noChangeAspect="1"/>
          </p:cNvPicPr>
          <p:nvPr/>
        </p:nvPicPr>
        <p:blipFill>
          <a:blip r:embed="rId4"/>
          <a:stretch>
            <a:fillRect/>
          </a:stretch>
        </p:blipFill>
        <p:spPr>
          <a:xfrm>
            <a:off x="4568849" y="1106907"/>
            <a:ext cx="4286249" cy="3249841"/>
          </a:xfrm>
          <a:prstGeom prst="rect">
            <a:avLst/>
          </a:prstGeom>
        </p:spPr>
      </p:pic>
      <p:pic>
        <p:nvPicPr>
          <p:cNvPr id="15" name="Picture 14" descr="Map&#10;&#10;Description automatically generated">
            <a:extLst>
              <a:ext uri="{FF2B5EF4-FFF2-40B4-BE49-F238E27FC236}">
                <a16:creationId xmlns:a16="http://schemas.microsoft.com/office/drawing/2014/main" id="{B23B6CE7-6845-2915-F8C0-09331C0B8837}"/>
              </a:ext>
            </a:extLst>
          </p:cNvPr>
          <p:cNvPicPr>
            <a:picLocks noChangeAspect="1"/>
          </p:cNvPicPr>
          <p:nvPr/>
        </p:nvPicPr>
        <p:blipFill>
          <a:blip r:embed="rId5"/>
          <a:stretch>
            <a:fillRect/>
          </a:stretch>
        </p:blipFill>
        <p:spPr>
          <a:xfrm>
            <a:off x="4568849" y="1106906"/>
            <a:ext cx="4286249" cy="3249841"/>
          </a:xfrm>
          <a:prstGeom prst="rect">
            <a:avLst/>
          </a:prstGeom>
        </p:spPr>
      </p:pic>
      <p:pic>
        <p:nvPicPr>
          <p:cNvPr id="16" name="Picture 15" descr="Chart, bar chart">
            <a:extLst>
              <a:ext uri="{FF2B5EF4-FFF2-40B4-BE49-F238E27FC236}">
                <a16:creationId xmlns:a16="http://schemas.microsoft.com/office/drawing/2014/main" id="{519ABE39-7C7C-E298-6791-D5CD1379C164}"/>
              </a:ext>
            </a:extLst>
          </p:cNvPr>
          <p:cNvPicPr>
            <a:picLocks noChangeAspect="1"/>
          </p:cNvPicPr>
          <p:nvPr/>
        </p:nvPicPr>
        <p:blipFill>
          <a:blip r:embed="rId6"/>
          <a:stretch>
            <a:fillRect/>
          </a:stretch>
        </p:blipFill>
        <p:spPr>
          <a:xfrm>
            <a:off x="4568849" y="1106906"/>
            <a:ext cx="4296535" cy="3249841"/>
          </a:xfrm>
          <a:prstGeom prst="rect">
            <a:avLst/>
          </a:prstGeom>
        </p:spPr>
      </p:pic>
      <p:sp>
        <p:nvSpPr>
          <p:cNvPr id="17" name="TextBox 16">
            <a:extLst>
              <a:ext uri="{FF2B5EF4-FFF2-40B4-BE49-F238E27FC236}">
                <a16:creationId xmlns:a16="http://schemas.microsoft.com/office/drawing/2014/main" id="{C0F92136-789D-9CEB-E5B9-AD29615C51B2}"/>
              </a:ext>
            </a:extLst>
          </p:cNvPr>
          <p:cNvSpPr txBox="1"/>
          <p:nvPr/>
        </p:nvSpPr>
        <p:spPr>
          <a:xfrm>
            <a:off x="4213245" y="2142801"/>
            <a:ext cx="465448" cy="1430385"/>
          </a:xfrm>
          <a:prstGeom prst="rect">
            <a:avLst/>
          </a:prstGeom>
          <a:noFill/>
        </p:spPr>
        <p:txBody>
          <a:bodyPr vert="wordArtVert" wrap="square" rtlCol="0">
            <a:spAutoFit/>
          </a:bodyPr>
          <a:lstStyle/>
          <a:p>
            <a:r>
              <a:rPr lang="en-SG" sz="1600" b="1">
                <a:latin typeface="Work Sans" pitchFamily="2" charset="0"/>
              </a:rPr>
              <a:t>2020</a:t>
            </a:r>
          </a:p>
        </p:txBody>
      </p:sp>
      <p:sp>
        <p:nvSpPr>
          <p:cNvPr id="18" name="TextBox 17">
            <a:extLst>
              <a:ext uri="{FF2B5EF4-FFF2-40B4-BE49-F238E27FC236}">
                <a16:creationId xmlns:a16="http://schemas.microsoft.com/office/drawing/2014/main" id="{1245AF44-7852-EE2B-7F95-2AB02D56ED5D}"/>
              </a:ext>
            </a:extLst>
          </p:cNvPr>
          <p:cNvSpPr txBox="1"/>
          <p:nvPr/>
        </p:nvSpPr>
        <p:spPr>
          <a:xfrm>
            <a:off x="4214610" y="2142801"/>
            <a:ext cx="465448" cy="1430385"/>
          </a:xfrm>
          <a:prstGeom prst="rect">
            <a:avLst/>
          </a:prstGeom>
          <a:noFill/>
        </p:spPr>
        <p:txBody>
          <a:bodyPr vert="wordArtVert" wrap="square" rtlCol="0">
            <a:spAutoFit/>
          </a:bodyPr>
          <a:lstStyle/>
          <a:p>
            <a:r>
              <a:rPr lang="en-SG" sz="1600" b="1">
                <a:latin typeface="Work Sans" pitchFamily="2" charset="0"/>
              </a:rPr>
              <a:t>2021</a:t>
            </a:r>
          </a:p>
        </p:txBody>
      </p:sp>
      <p:sp>
        <p:nvSpPr>
          <p:cNvPr id="20" name="TextBox 19">
            <a:extLst>
              <a:ext uri="{FF2B5EF4-FFF2-40B4-BE49-F238E27FC236}">
                <a16:creationId xmlns:a16="http://schemas.microsoft.com/office/drawing/2014/main" id="{5FD16C43-FDB2-BE4C-29D6-A0629FFC6B30}"/>
              </a:ext>
            </a:extLst>
          </p:cNvPr>
          <p:cNvSpPr txBox="1"/>
          <p:nvPr/>
        </p:nvSpPr>
        <p:spPr>
          <a:xfrm>
            <a:off x="4213422" y="2142660"/>
            <a:ext cx="465448" cy="1430385"/>
          </a:xfrm>
          <a:prstGeom prst="rect">
            <a:avLst/>
          </a:prstGeom>
          <a:noFill/>
        </p:spPr>
        <p:txBody>
          <a:bodyPr vert="wordArtVert" wrap="square" rtlCol="0">
            <a:spAutoFit/>
          </a:bodyPr>
          <a:lstStyle/>
          <a:p>
            <a:r>
              <a:rPr lang="en-SG" sz="1600" b="1">
                <a:latin typeface="Work Sans" pitchFamily="2" charset="0"/>
              </a:rPr>
              <a:t>2022</a:t>
            </a:r>
          </a:p>
        </p:txBody>
      </p:sp>
      <p:sp>
        <p:nvSpPr>
          <p:cNvPr id="24" name="Google Shape;1907;p43">
            <a:extLst>
              <a:ext uri="{FF2B5EF4-FFF2-40B4-BE49-F238E27FC236}">
                <a16:creationId xmlns:a16="http://schemas.microsoft.com/office/drawing/2014/main" id="{18501CE7-BC76-3E2F-C542-29512A8D7068}"/>
              </a:ext>
            </a:extLst>
          </p:cNvPr>
          <p:cNvSpPr txBox="1">
            <a:spLocks/>
          </p:cNvSpPr>
          <p:nvPr/>
        </p:nvSpPr>
        <p:spPr>
          <a:xfrm>
            <a:off x="261897" y="286592"/>
            <a:ext cx="8624509" cy="787200"/>
          </a:xfrm>
          <a:prstGeom prst="rect">
            <a:avLst/>
          </a:prstGeom>
          <a:noFill/>
          <a:ln w="19050" cap="flat" cmpd="sng">
            <a:solidFill>
              <a:schemeClr val="dk1"/>
            </a:solidFill>
            <a:prstDash val="solid"/>
            <a:round/>
            <a:headEnd type="none" w="sm" len="sm"/>
            <a:tailEnd type="none" w="sm" len="sm"/>
          </a:ln>
        </p:spPr>
        <p:txBody>
          <a:bodyPr spcFirstLastPara="1" wrap="square" lIns="411475" tIns="91425"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2800"/>
              <a:buFont typeface="Inter"/>
              <a:buNone/>
              <a:defRPr sz="2800" b="1" i="0" u="none" strike="noStrike" cap="none">
                <a:solidFill>
                  <a:schemeClr val="dk1"/>
                </a:solidFill>
                <a:latin typeface="Inter"/>
                <a:ea typeface="Inter"/>
                <a:cs typeface="Inter"/>
                <a:sym typeface="Inter"/>
              </a:defRPr>
            </a:lvl9pPr>
          </a:lstStyle>
          <a:p>
            <a:r>
              <a:rPr lang="en-US" sz="2400">
                <a:highlight>
                  <a:srgbClr val="C0C0C0"/>
                </a:highlight>
              </a:rPr>
              <a:t>2020: Peak of Covid</a:t>
            </a:r>
          </a:p>
        </p:txBody>
      </p:sp>
      <p:pic>
        <p:nvPicPr>
          <p:cNvPr id="22" name="Picture 21" descr="Chart, histogram&#10;&#10;Description automatically generated">
            <a:extLst>
              <a:ext uri="{FF2B5EF4-FFF2-40B4-BE49-F238E27FC236}">
                <a16:creationId xmlns:a16="http://schemas.microsoft.com/office/drawing/2014/main" id="{24422E5B-2857-F3E9-ABD6-4A86221CD98A}"/>
              </a:ext>
            </a:extLst>
          </p:cNvPr>
          <p:cNvPicPr>
            <a:picLocks noChangeAspect="1"/>
          </p:cNvPicPr>
          <p:nvPr/>
        </p:nvPicPr>
        <p:blipFill>
          <a:blip r:embed="rId7"/>
          <a:stretch>
            <a:fillRect/>
          </a:stretch>
        </p:blipFill>
        <p:spPr>
          <a:xfrm>
            <a:off x="257594" y="245100"/>
            <a:ext cx="8645531" cy="4615681"/>
          </a:xfrm>
          <a:prstGeom prst="rect">
            <a:avLst/>
          </a:prstGeom>
        </p:spPr>
      </p:pic>
    </p:spTree>
    <p:extLst>
      <p:ext uri="{BB962C8B-B14F-4D97-AF65-F5344CB8AC3E}">
        <p14:creationId xmlns:p14="http://schemas.microsoft.com/office/powerpoint/2010/main" val="278288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38889E-6 -4.19753E-6 L 0.3941 -4.19753E-6 " pathEditMode="relative" rAng="0" ptsTypes="AA">
                                      <p:cBhvr>
                                        <p:cTn id="6" dur="1250" fill="hold"/>
                                        <p:tgtEl>
                                          <p:spTgt spid="16"/>
                                        </p:tgtEl>
                                        <p:attrNameLst>
                                          <p:attrName>ppt_x</p:attrName>
                                          <p:attrName>ppt_y</p:attrName>
                                        </p:attrNameLst>
                                      </p:cBhvr>
                                      <p:rCtr x="19705" y="0"/>
                                    </p:animMotion>
                                  </p:childTnLst>
                                </p:cTn>
                              </p:par>
                              <p:par>
                                <p:cTn id="7" presetID="22" presetClass="entr" presetSubtype="1" fill="hold" grpId="0" nodeType="withEffect">
                                  <p:stCondLst>
                                    <p:cond delay="500"/>
                                  </p:stCondLst>
                                  <p:childTnLst>
                                    <p:set>
                                      <p:cBhvr>
                                        <p:cTn id="8" dur="1" fill="hold">
                                          <p:stCondLst>
                                            <p:cond delay="0"/>
                                          </p:stCondLst>
                                        </p:cTn>
                                        <p:tgtEl>
                                          <p:spTgt spid="17"/>
                                        </p:tgtEl>
                                        <p:attrNameLst>
                                          <p:attrName>style.visibility</p:attrName>
                                        </p:attrNameLst>
                                      </p:cBhvr>
                                      <p:to>
                                        <p:strVal val="visible"/>
                                      </p:to>
                                    </p:set>
                                    <p:animEffect transition="in" filter="wipe(up)">
                                      <p:cBhvr>
                                        <p:cTn id="9" dur="1000"/>
                                        <p:tgtEl>
                                          <p:spTgt spid="17"/>
                                        </p:tgtEl>
                                      </p:cBhvr>
                                    </p:animEffect>
                                  </p:childTnLst>
                                </p:cTn>
                              </p:par>
                              <p:par>
                                <p:cTn id="10" presetID="10" presetClass="exit" presetSubtype="0" fill="hold" nodeType="withEffect">
                                  <p:stCondLst>
                                    <p:cond delay="750"/>
                                  </p:stCondLst>
                                  <p:childTnLst>
                                    <p:animEffect transition="out" filter="fade">
                                      <p:cBhvr>
                                        <p:cTn id="11" dur="750"/>
                                        <p:tgtEl>
                                          <p:spTgt spid="16"/>
                                        </p:tgtEl>
                                      </p:cBhvr>
                                    </p:animEffect>
                                    <p:set>
                                      <p:cBhvr>
                                        <p:cTn id="12" dur="1" fill="hold">
                                          <p:stCondLst>
                                            <p:cond delay="749"/>
                                          </p:stCondLst>
                                        </p:cTn>
                                        <p:tgtEl>
                                          <p:spTgt spid="16"/>
                                        </p:tgtEl>
                                        <p:attrNameLst>
                                          <p:attrName>style.visibility</p:attrName>
                                        </p:attrNameLst>
                                      </p:cBhvr>
                                      <p:to>
                                        <p:strVal val="hidden"/>
                                      </p:to>
                                    </p:set>
                                  </p:childTnLst>
                                </p:cTn>
                              </p:par>
                              <p:par>
                                <p:cTn id="13" presetID="22" presetClass="exit" presetSubtype="8" fill="hold" grpId="0" nodeType="withEffect">
                                  <p:stCondLst>
                                    <p:cond delay="1000"/>
                                  </p:stCondLst>
                                  <p:childTnLst>
                                    <p:animEffect transition="out" filter="wipe(left)">
                                      <p:cBhvr>
                                        <p:cTn id="14" dur="500"/>
                                        <p:tgtEl>
                                          <p:spTgt spid="1907"/>
                                        </p:tgtEl>
                                      </p:cBhvr>
                                    </p:animEffect>
                                    <p:set>
                                      <p:cBhvr>
                                        <p:cTn id="15" dur="1" fill="hold">
                                          <p:stCondLst>
                                            <p:cond delay="499"/>
                                          </p:stCondLst>
                                        </p:cTn>
                                        <p:tgtEl>
                                          <p:spTgt spid="1907"/>
                                        </p:tgtEl>
                                        <p:attrNameLst>
                                          <p:attrName>style.visibility</p:attrName>
                                        </p:attrNameLst>
                                      </p:cBhvr>
                                      <p:to>
                                        <p:strVal val="hidden"/>
                                      </p:to>
                                    </p:set>
                                  </p:childTnLst>
                                </p:cTn>
                              </p:par>
                              <p:par>
                                <p:cTn id="16" presetID="22" presetClass="entr" presetSubtype="8" fill="hold" grpId="0" nodeType="withEffect">
                                  <p:stCondLst>
                                    <p:cond delay="1000"/>
                                  </p:stCondLst>
                                  <p:childTnLst>
                                    <p:set>
                                      <p:cBhvr>
                                        <p:cTn id="17" dur="1" fill="hold">
                                          <p:stCondLst>
                                            <p:cond delay="0"/>
                                          </p:stCondLst>
                                        </p:cTn>
                                        <p:tgtEl>
                                          <p:spTgt spid="24"/>
                                        </p:tgtEl>
                                        <p:attrNameLst>
                                          <p:attrName>style.visibility</p:attrName>
                                        </p:attrNameLst>
                                      </p:cBhvr>
                                      <p:to>
                                        <p:strVal val="visible"/>
                                      </p:to>
                                    </p:set>
                                    <p:animEffect transition="in" filter="wipe(left)">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750"/>
                                        <p:tgtEl>
                                          <p:spTgt spid="15"/>
                                        </p:tgtEl>
                                      </p:cBhvr>
                                    </p:animEffect>
                                    <p:set>
                                      <p:cBhvr>
                                        <p:cTn id="23" dur="1" fill="hold">
                                          <p:stCondLst>
                                            <p:cond delay="749"/>
                                          </p:stCondLst>
                                        </p:cTn>
                                        <p:tgtEl>
                                          <p:spTgt spid="15"/>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7"/>
                                        </p:tgtEl>
                                        <p:attrNameLst>
                                          <p:attrName>style.visibility</p:attrName>
                                        </p:attrNameLst>
                                      </p:cBhvr>
                                      <p:to>
                                        <p:strVal val="hidden"/>
                                      </p:to>
                                    </p:set>
                                  </p:childTnLst>
                                </p:cTn>
                              </p:par>
                              <p:par>
                                <p:cTn id="26" presetID="22" presetClass="entr" presetSubtype="1"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up)">
                                      <p:cBhvr>
                                        <p:cTn id="28" dur="10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750"/>
                                        <p:tgtEl>
                                          <p:spTgt spid="14"/>
                                        </p:tgtEl>
                                      </p:cBhvr>
                                    </p:animEffect>
                                    <p:set>
                                      <p:cBhvr>
                                        <p:cTn id="33" dur="1" fill="hold">
                                          <p:stCondLst>
                                            <p:cond delay="749"/>
                                          </p:stCondLst>
                                        </p:cTn>
                                        <p:tgtEl>
                                          <p:spTgt spid="14"/>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8"/>
                                        </p:tgtEl>
                                        <p:attrNameLst>
                                          <p:attrName>style.visibility</p:attrName>
                                        </p:attrNameLst>
                                      </p:cBhvr>
                                      <p:to>
                                        <p:strVal val="hidden"/>
                                      </p:to>
                                    </p:set>
                                  </p:childTnLst>
                                </p:cTn>
                              </p:par>
                              <p:par>
                                <p:cTn id="36" presetID="22" presetClass="entr" presetSubtype="1"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up)">
                                      <p:cBhvr>
                                        <p:cTn id="38" dur="10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750"/>
                                        <p:tgtEl>
                                          <p:spTgt spid="13"/>
                                        </p:tgtEl>
                                      </p:cBhvr>
                                    </p:animEffect>
                                    <p:set>
                                      <p:cBhvr>
                                        <p:cTn id="43" dur="1" fill="hold">
                                          <p:stCondLst>
                                            <p:cond delay="749"/>
                                          </p:stCondLst>
                                        </p:cTn>
                                        <p:tgtEl>
                                          <p:spTgt spid="13"/>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20"/>
                                        </p:tgtEl>
                                        <p:attrNameLst>
                                          <p:attrName>style.visibility</p:attrName>
                                        </p:attrNameLst>
                                      </p:cBhvr>
                                      <p:to>
                                        <p:strVal val="hidden"/>
                                      </p:to>
                                    </p:set>
                                  </p:childTnLst>
                                </p:cTn>
                              </p:par>
                            </p:childTnLst>
                          </p:cTn>
                        </p:par>
                        <p:par>
                          <p:cTn id="46" fill="hold">
                            <p:stCondLst>
                              <p:cond delay="750"/>
                            </p:stCondLst>
                            <p:childTnLst>
                              <p:par>
                                <p:cTn id="47" presetID="26" presetClass="entr" presetSubtype="0" fill="hold" nodeType="afterEffect">
                                  <p:stCondLst>
                                    <p:cond delay="500"/>
                                  </p:stCondLst>
                                  <p:childTnLst>
                                    <p:set>
                                      <p:cBhvr>
                                        <p:cTn id="48" dur="1" fill="hold">
                                          <p:stCondLst>
                                            <p:cond delay="0"/>
                                          </p:stCondLst>
                                        </p:cTn>
                                        <p:tgtEl>
                                          <p:spTgt spid="22"/>
                                        </p:tgtEl>
                                        <p:attrNameLst>
                                          <p:attrName>style.visibility</p:attrName>
                                        </p:attrNameLst>
                                      </p:cBhvr>
                                      <p:to>
                                        <p:strVal val="visible"/>
                                      </p:to>
                                    </p:set>
                                    <p:animEffect transition="in" filter="wipe(down)">
                                      <p:cBhvr>
                                        <p:cTn id="49" dur="580">
                                          <p:stCondLst>
                                            <p:cond delay="0"/>
                                          </p:stCondLst>
                                        </p:cTn>
                                        <p:tgtEl>
                                          <p:spTgt spid="22"/>
                                        </p:tgtEl>
                                      </p:cBhvr>
                                    </p:animEffect>
                                    <p:anim calcmode="lin" valueType="num">
                                      <p:cBhvr>
                                        <p:cTn id="50"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55" dur="26">
                                          <p:stCondLst>
                                            <p:cond delay="650"/>
                                          </p:stCondLst>
                                        </p:cTn>
                                        <p:tgtEl>
                                          <p:spTgt spid="22"/>
                                        </p:tgtEl>
                                      </p:cBhvr>
                                      <p:to x="100000" y="60000"/>
                                    </p:animScale>
                                    <p:animScale>
                                      <p:cBhvr>
                                        <p:cTn id="56" dur="166" decel="50000">
                                          <p:stCondLst>
                                            <p:cond delay="676"/>
                                          </p:stCondLst>
                                        </p:cTn>
                                        <p:tgtEl>
                                          <p:spTgt spid="22"/>
                                        </p:tgtEl>
                                      </p:cBhvr>
                                      <p:to x="100000" y="100000"/>
                                    </p:animScale>
                                    <p:animScale>
                                      <p:cBhvr>
                                        <p:cTn id="57" dur="26">
                                          <p:stCondLst>
                                            <p:cond delay="1312"/>
                                          </p:stCondLst>
                                        </p:cTn>
                                        <p:tgtEl>
                                          <p:spTgt spid="22"/>
                                        </p:tgtEl>
                                      </p:cBhvr>
                                      <p:to x="100000" y="80000"/>
                                    </p:animScale>
                                    <p:animScale>
                                      <p:cBhvr>
                                        <p:cTn id="58" dur="166" decel="50000">
                                          <p:stCondLst>
                                            <p:cond delay="1338"/>
                                          </p:stCondLst>
                                        </p:cTn>
                                        <p:tgtEl>
                                          <p:spTgt spid="22"/>
                                        </p:tgtEl>
                                      </p:cBhvr>
                                      <p:to x="100000" y="100000"/>
                                    </p:animScale>
                                    <p:animScale>
                                      <p:cBhvr>
                                        <p:cTn id="59" dur="26">
                                          <p:stCondLst>
                                            <p:cond delay="1642"/>
                                          </p:stCondLst>
                                        </p:cTn>
                                        <p:tgtEl>
                                          <p:spTgt spid="22"/>
                                        </p:tgtEl>
                                      </p:cBhvr>
                                      <p:to x="100000" y="90000"/>
                                    </p:animScale>
                                    <p:animScale>
                                      <p:cBhvr>
                                        <p:cTn id="60" dur="166" decel="50000">
                                          <p:stCondLst>
                                            <p:cond delay="1668"/>
                                          </p:stCondLst>
                                        </p:cTn>
                                        <p:tgtEl>
                                          <p:spTgt spid="22"/>
                                        </p:tgtEl>
                                      </p:cBhvr>
                                      <p:to x="100000" y="100000"/>
                                    </p:animScale>
                                    <p:animScale>
                                      <p:cBhvr>
                                        <p:cTn id="61" dur="26">
                                          <p:stCondLst>
                                            <p:cond delay="1808"/>
                                          </p:stCondLst>
                                        </p:cTn>
                                        <p:tgtEl>
                                          <p:spTgt spid="22"/>
                                        </p:tgtEl>
                                      </p:cBhvr>
                                      <p:to x="100000" y="95000"/>
                                    </p:animScale>
                                    <p:animScale>
                                      <p:cBhvr>
                                        <p:cTn id="62" dur="166" decel="50000">
                                          <p:stCondLst>
                                            <p:cond delay="1834"/>
                                          </p:stCondLst>
                                        </p:cTn>
                                        <p:tgtEl>
                                          <p:spTgt spid="22"/>
                                        </p:tgtEl>
                                      </p:cBhvr>
                                      <p:to x="100000" y="100000"/>
                                    </p:animScale>
                                  </p:childTnLst>
                                </p:cTn>
                              </p:par>
                              <p:par>
                                <p:cTn id="63" presetID="32" presetClass="emph" presetSubtype="0" fill="hold" nodeType="withEffect">
                                  <p:stCondLst>
                                    <p:cond delay="500"/>
                                  </p:stCondLst>
                                  <p:childTnLst>
                                    <p:animRot by="120000">
                                      <p:cBhvr>
                                        <p:cTn id="64" dur="200" fill="hold">
                                          <p:stCondLst>
                                            <p:cond delay="0"/>
                                          </p:stCondLst>
                                        </p:cTn>
                                        <p:tgtEl>
                                          <p:spTgt spid="22"/>
                                        </p:tgtEl>
                                        <p:attrNameLst>
                                          <p:attrName>r</p:attrName>
                                        </p:attrNameLst>
                                      </p:cBhvr>
                                    </p:animRot>
                                    <p:animRot by="-240000">
                                      <p:cBhvr>
                                        <p:cTn id="65" dur="400" fill="hold">
                                          <p:stCondLst>
                                            <p:cond delay="400"/>
                                          </p:stCondLst>
                                        </p:cTn>
                                        <p:tgtEl>
                                          <p:spTgt spid="22"/>
                                        </p:tgtEl>
                                        <p:attrNameLst>
                                          <p:attrName>r</p:attrName>
                                        </p:attrNameLst>
                                      </p:cBhvr>
                                    </p:animRot>
                                    <p:animRot by="240000">
                                      <p:cBhvr>
                                        <p:cTn id="66" dur="400" fill="hold">
                                          <p:stCondLst>
                                            <p:cond delay="800"/>
                                          </p:stCondLst>
                                        </p:cTn>
                                        <p:tgtEl>
                                          <p:spTgt spid="22"/>
                                        </p:tgtEl>
                                        <p:attrNameLst>
                                          <p:attrName>r</p:attrName>
                                        </p:attrNameLst>
                                      </p:cBhvr>
                                    </p:animRot>
                                    <p:animRot by="-240000">
                                      <p:cBhvr>
                                        <p:cTn id="67" dur="400" fill="hold">
                                          <p:stCondLst>
                                            <p:cond delay="1200"/>
                                          </p:stCondLst>
                                        </p:cTn>
                                        <p:tgtEl>
                                          <p:spTgt spid="22"/>
                                        </p:tgtEl>
                                        <p:attrNameLst>
                                          <p:attrName>r</p:attrName>
                                        </p:attrNameLst>
                                      </p:cBhvr>
                                    </p:animRot>
                                    <p:animRot by="120000">
                                      <p:cBhvr>
                                        <p:cTn id="68" dur="400" fill="hold">
                                          <p:stCondLst>
                                            <p:cond delay="160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7" grpId="0" animBg="1"/>
      <p:bldP spid="17" grpId="0"/>
      <p:bldP spid="17" grpId="1"/>
      <p:bldP spid="18" grpId="0"/>
      <p:bldP spid="18" grpId="1"/>
      <p:bldP spid="20" grpId="0"/>
      <p:bldP spid="20" grpId="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907" name="Google Shape;1907;p43"/>
          <p:cNvSpPr txBox="1">
            <a:spLocks noGrp="1"/>
          </p:cNvSpPr>
          <p:nvPr>
            <p:ph type="title"/>
          </p:nvPr>
        </p:nvSpPr>
        <p:spPr>
          <a:xfrm>
            <a:off x="266700" y="303149"/>
            <a:ext cx="8595360" cy="955807"/>
          </a:xfrm>
          <a:prstGeom prst="rect">
            <a:avLst/>
          </a:prstGeom>
        </p:spPr>
        <p:txBody>
          <a:bodyPr spcFirstLastPara="1" wrap="square" lIns="411475" tIns="91425" rIns="91425" bIns="45700" anchor="ctr" anchorCtr="0">
            <a:noAutofit/>
          </a:bodyPr>
          <a:lstStyle/>
          <a:p>
            <a:pPr marL="0" lvl="0" indent="0" rtl="0">
              <a:spcBef>
                <a:spcPts val="0"/>
              </a:spcBef>
              <a:spcAft>
                <a:spcPts val="0"/>
              </a:spcAft>
              <a:buNone/>
            </a:pPr>
            <a:r>
              <a:rPr lang="en-US" sz="2300" dirty="0">
                <a:highlight>
                  <a:srgbClr val="C0C0C0"/>
                </a:highlight>
              </a:rPr>
              <a:t>North America Has Highest Number of COVID 19 Cases</a:t>
            </a:r>
            <a:endParaRPr lang="en-SG" sz="2300" dirty="0">
              <a:highlight>
                <a:srgbClr val="C0C0C0"/>
              </a:highlight>
            </a:endParaRPr>
          </a:p>
        </p:txBody>
      </p:sp>
      <p:sp>
        <p:nvSpPr>
          <p:cNvPr id="3" name="Google Shape;2285;p52">
            <a:extLst>
              <a:ext uri="{FF2B5EF4-FFF2-40B4-BE49-F238E27FC236}">
                <a16:creationId xmlns:a16="http://schemas.microsoft.com/office/drawing/2014/main" id="{D84C1AF2-518D-321C-F709-EA98BF854001}"/>
              </a:ext>
            </a:extLst>
          </p:cNvPr>
          <p:cNvSpPr txBox="1"/>
          <p:nvPr/>
        </p:nvSpPr>
        <p:spPr>
          <a:xfrm>
            <a:off x="458259" y="1282482"/>
            <a:ext cx="3891883" cy="3558540"/>
          </a:xfrm>
          <a:prstGeom prst="rect">
            <a:avLst/>
          </a:prstGeom>
          <a:noFill/>
          <a:ln>
            <a:noFill/>
          </a:ln>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sz="1300" dirty="0">
                <a:solidFill>
                  <a:schemeClr val="bg1"/>
                </a:solidFill>
                <a:latin typeface="Work Sans" pitchFamily="2" charset="0"/>
              </a:rPr>
              <a:t>2021 has the largest total number of deaths out of the 3 years, nearly twice the number of deaths in 2020.</a:t>
            </a:r>
          </a:p>
          <a:p>
            <a:pPr marL="285750" indent="-285750">
              <a:buFont typeface="Arial" panose="020B0604020202020204" pitchFamily="34" charset="0"/>
              <a:buChar char="•"/>
            </a:pPr>
            <a:r>
              <a:rPr lang="en-US" sz="1300" dirty="0">
                <a:solidFill>
                  <a:schemeClr val="bg1"/>
                </a:solidFill>
                <a:latin typeface="Work Sans" pitchFamily="2" charset="0"/>
              </a:rPr>
              <a:t>Africa has the least number of deaths among the continents while Europe has the greatest number of deaths.</a:t>
            </a:r>
          </a:p>
          <a:p>
            <a:pPr marL="285750" indent="-285750">
              <a:buFont typeface="Arial" panose="020B0604020202020204" pitchFamily="34" charset="0"/>
              <a:buChar char="•"/>
            </a:pPr>
            <a:r>
              <a:rPr lang="en-US" sz="1300" dirty="0">
                <a:solidFill>
                  <a:schemeClr val="bg1"/>
                </a:solidFill>
                <a:latin typeface="Work Sans" pitchFamily="2" charset="0"/>
              </a:rPr>
              <a:t>Ironically, Africa has the strongest, positive linear relationship between COVID 19 cases &amp; weekly hospital admissions. It could be caused by the lower weekly hospital admissions and COVID 19 cases compared to the other continents.</a:t>
            </a:r>
          </a:p>
          <a:p>
            <a:pPr marL="285750" indent="-285750">
              <a:buFont typeface="Arial" panose="020B0604020202020204" pitchFamily="34" charset="0"/>
              <a:buChar char="•"/>
            </a:pPr>
            <a:r>
              <a:rPr lang="en-US" sz="1300" dirty="0">
                <a:solidFill>
                  <a:schemeClr val="bg1"/>
                </a:solidFill>
                <a:latin typeface="Work Sans" pitchFamily="2" charset="0"/>
              </a:rPr>
              <a:t>North America has some outliers which causes it to have the highest number of COVID 19 cases that occurred and weekly hospital admissions.</a:t>
            </a:r>
          </a:p>
        </p:txBody>
      </p:sp>
      <p:pic>
        <p:nvPicPr>
          <p:cNvPr id="21" name="Picture 20" descr="Chart, line chart&#10;&#10;Description automatically generated">
            <a:extLst>
              <a:ext uri="{FF2B5EF4-FFF2-40B4-BE49-F238E27FC236}">
                <a16:creationId xmlns:a16="http://schemas.microsoft.com/office/drawing/2014/main" id="{D7D69DCA-49A7-79CB-B139-26182D6E42F8}"/>
              </a:ext>
            </a:extLst>
          </p:cNvPr>
          <p:cNvPicPr>
            <a:picLocks noChangeAspect="1"/>
          </p:cNvPicPr>
          <p:nvPr/>
        </p:nvPicPr>
        <p:blipFill>
          <a:blip r:embed="rId3"/>
          <a:stretch>
            <a:fillRect/>
          </a:stretch>
        </p:blipFill>
        <p:spPr>
          <a:xfrm>
            <a:off x="4382052" y="1282482"/>
            <a:ext cx="4312699" cy="2742952"/>
          </a:xfrm>
          <a:prstGeom prst="rect">
            <a:avLst/>
          </a:prstGeom>
        </p:spPr>
      </p:pic>
      <p:pic>
        <p:nvPicPr>
          <p:cNvPr id="12" name="Picture 11" descr="Chart&#10;&#10;Description automatically generated">
            <a:extLst>
              <a:ext uri="{FF2B5EF4-FFF2-40B4-BE49-F238E27FC236}">
                <a16:creationId xmlns:a16="http://schemas.microsoft.com/office/drawing/2014/main" id="{F52408BB-59D2-FB36-2C84-FBB90A9C023B}"/>
              </a:ext>
            </a:extLst>
          </p:cNvPr>
          <p:cNvPicPr>
            <a:picLocks noChangeAspect="1"/>
          </p:cNvPicPr>
          <p:nvPr/>
        </p:nvPicPr>
        <p:blipFill>
          <a:blip r:embed="rId4"/>
          <a:stretch>
            <a:fillRect/>
          </a:stretch>
        </p:blipFill>
        <p:spPr>
          <a:xfrm>
            <a:off x="4382052" y="1282482"/>
            <a:ext cx="4344608" cy="2742952"/>
          </a:xfrm>
          <a:prstGeom prst="rect">
            <a:avLst/>
          </a:prstGeom>
        </p:spPr>
      </p:pic>
    </p:spTree>
    <p:extLst>
      <p:ext uri="{BB962C8B-B14F-4D97-AF65-F5344CB8AC3E}">
        <p14:creationId xmlns:p14="http://schemas.microsoft.com/office/powerpoint/2010/main" val="242169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2"/>
                                        </p:tgtEl>
                                      </p:cBhvr>
                                    </p:animEffect>
                                    <p:anim calcmode="lin" valueType="num">
                                      <p:cBhvr>
                                        <p:cTn id="7" dur="1000"/>
                                        <p:tgtEl>
                                          <p:spTgt spid="12"/>
                                        </p:tgtEl>
                                        <p:attrNameLst>
                                          <p:attrName>ppt_x</p:attrName>
                                        </p:attrNameLst>
                                      </p:cBhvr>
                                      <p:tavLst>
                                        <p:tav tm="0">
                                          <p:val>
                                            <p:strVal val="ppt_x"/>
                                          </p:val>
                                        </p:tav>
                                        <p:tav tm="100000">
                                          <p:val>
                                            <p:strVal val="ppt_x"/>
                                          </p:val>
                                        </p:tav>
                                      </p:tavLst>
                                    </p:anim>
                                    <p:anim calcmode="lin" valueType="num">
                                      <p:cBhvr>
                                        <p:cTn id="8" dur="1000"/>
                                        <p:tgtEl>
                                          <p:spTgt spid="12"/>
                                        </p:tgtEl>
                                        <p:attrNameLst>
                                          <p:attrName>ppt_y</p:attrName>
                                        </p:attrNameLst>
                                      </p:cBhvr>
                                      <p:tavLst>
                                        <p:tav tm="0">
                                          <p:val>
                                            <p:strVal val="ppt_y"/>
                                          </p:val>
                                        </p:tav>
                                        <p:tav tm="100000">
                                          <p:val>
                                            <p:strVal val="ppt_y+.1"/>
                                          </p:val>
                                        </p:tav>
                                      </p:tavLst>
                                    </p:anim>
                                    <p:set>
                                      <p:cBhvr>
                                        <p:cTn id="9"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9" name="TextBox 8">
            <a:extLst>
              <a:ext uri="{FF2B5EF4-FFF2-40B4-BE49-F238E27FC236}">
                <a16:creationId xmlns:a16="http://schemas.microsoft.com/office/drawing/2014/main" id="{E7D2B1EB-0B5C-A6B7-30D4-7CAB368E53F0}"/>
              </a:ext>
            </a:extLst>
          </p:cNvPr>
          <p:cNvSpPr txBox="1"/>
          <p:nvPr/>
        </p:nvSpPr>
        <p:spPr>
          <a:xfrm>
            <a:off x="4176039" y="2142660"/>
            <a:ext cx="465448" cy="1430385"/>
          </a:xfrm>
          <a:prstGeom prst="rect">
            <a:avLst/>
          </a:prstGeom>
          <a:noFill/>
        </p:spPr>
        <p:txBody>
          <a:bodyPr vert="wordArtVert" wrap="square" rtlCol="0">
            <a:spAutoFit/>
          </a:bodyPr>
          <a:lstStyle/>
          <a:p>
            <a:r>
              <a:rPr lang="en-SG" sz="1600" b="1">
                <a:latin typeface="Work Sans" pitchFamily="2" charset="0"/>
              </a:rPr>
              <a:t>ALL </a:t>
            </a:r>
          </a:p>
        </p:txBody>
      </p:sp>
      <p:sp>
        <p:nvSpPr>
          <p:cNvPr id="1907" name="Google Shape;1907;p43"/>
          <p:cNvSpPr txBox="1">
            <a:spLocks noGrp="1"/>
          </p:cNvSpPr>
          <p:nvPr>
            <p:ph type="title"/>
          </p:nvPr>
        </p:nvSpPr>
        <p:spPr>
          <a:xfrm>
            <a:off x="266700" y="303149"/>
            <a:ext cx="8595360" cy="955807"/>
          </a:xfrm>
          <a:prstGeom prst="rect">
            <a:avLst/>
          </a:prstGeom>
        </p:spPr>
        <p:txBody>
          <a:bodyPr spcFirstLastPara="1" wrap="square" lIns="411475" tIns="91425" rIns="91425" bIns="45700" anchor="ctr" anchorCtr="0">
            <a:noAutofit/>
          </a:bodyPr>
          <a:lstStyle/>
          <a:p>
            <a:pPr marL="0" lvl="0" indent="0" rtl="0">
              <a:spcBef>
                <a:spcPts val="0"/>
              </a:spcBef>
              <a:spcAft>
                <a:spcPts val="0"/>
              </a:spcAft>
              <a:buNone/>
            </a:pPr>
            <a:r>
              <a:rPr lang="en-US" sz="2400">
                <a:highlight>
                  <a:srgbClr val="C0C0C0"/>
                </a:highlight>
              </a:rPr>
              <a:t>Asia Has the Largest Number of Vaccinations in 2021</a:t>
            </a:r>
            <a:endParaRPr lang="en-SG" sz="2400">
              <a:highlight>
                <a:srgbClr val="C0C0C0"/>
              </a:highlight>
            </a:endParaRPr>
          </a:p>
        </p:txBody>
      </p:sp>
      <p:pic>
        <p:nvPicPr>
          <p:cNvPr id="17" name="Picture 16" descr="Graphical user interface, application&#10;&#10;Description automatically generated">
            <a:extLst>
              <a:ext uri="{FF2B5EF4-FFF2-40B4-BE49-F238E27FC236}">
                <a16:creationId xmlns:a16="http://schemas.microsoft.com/office/drawing/2014/main" id="{1836CD0A-3AD9-3E4B-E5A7-2AFFAE151DF6}"/>
              </a:ext>
            </a:extLst>
          </p:cNvPr>
          <p:cNvPicPr>
            <a:picLocks noChangeAspect="1"/>
          </p:cNvPicPr>
          <p:nvPr/>
        </p:nvPicPr>
        <p:blipFill>
          <a:blip r:embed="rId3"/>
          <a:stretch>
            <a:fillRect/>
          </a:stretch>
        </p:blipFill>
        <p:spPr>
          <a:xfrm>
            <a:off x="4564379" y="1311961"/>
            <a:ext cx="4254832" cy="2806809"/>
          </a:xfrm>
          <a:prstGeom prst="rect">
            <a:avLst/>
          </a:prstGeom>
        </p:spPr>
      </p:pic>
      <p:pic>
        <p:nvPicPr>
          <p:cNvPr id="15" name="Picture 14" descr="Chart, bubble chart&#10;&#10;Description automatically generated">
            <a:extLst>
              <a:ext uri="{FF2B5EF4-FFF2-40B4-BE49-F238E27FC236}">
                <a16:creationId xmlns:a16="http://schemas.microsoft.com/office/drawing/2014/main" id="{37114CB9-4977-B072-67B8-A13EC252E730}"/>
              </a:ext>
            </a:extLst>
          </p:cNvPr>
          <p:cNvPicPr>
            <a:picLocks noChangeAspect="1"/>
          </p:cNvPicPr>
          <p:nvPr/>
        </p:nvPicPr>
        <p:blipFill>
          <a:blip r:embed="rId4"/>
          <a:stretch>
            <a:fillRect/>
          </a:stretch>
        </p:blipFill>
        <p:spPr>
          <a:xfrm>
            <a:off x="4564381" y="1311963"/>
            <a:ext cx="4254832" cy="2806809"/>
          </a:xfrm>
          <a:prstGeom prst="rect">
            <a:avLst/>
          </a:prstGeom>
        </p:spPr>
      </p:pic>
      <p:sp>
        <p:nvSpPr>
          <p:cNvPr id="3" name="Google Shape;2285;p52">
            <a:extLst>
              <a:ext uri="{FF2B5EF4-FFF2-40B4-BE49-F238E27FC236}">
                <a16:creationId xmlns:a16="http://schemas.microsoft.com/office/drawing/2014/main" id="{D84C1AF2-518D-321C-F709-EA98BF854001}"/>
              </a:ext>
            </a:extLst>
          </p:cNvPr>
          <p:cNvSpPr txBox="1"/>
          <p:nvPr/>
        </p:nvSpPr>
        <p:spPr>
          <a:xfrm>
            <a:off x="458259" y="1282482"/>
            <a:ext cx="3891883" cy="3558540"/>
          </a:xfrm>
          <a:prstGeom prst="rect">
            <a:avLst/>
          </a:prstGeom>
          <a:noFill/>
          <a:ln>
            <a:noFill/>
          </a:ln>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sz="1200" dirty="0">
                <a:solidFill>
                  <a:schemeClr val="bg1"/>
                </a:solidFill>
                <a:latin typeface="Work Sans" pitchFamily="2" charset="0"/>
              </a:rPr>
              <a:t>Overall, 2021 was the year that has the greatest number of vaccinations while 2020 was the year with the least vaccinations as vaccines were not introduced to the public yet.</a:t>
            </a:r>
          </a:p>
          <a:p>
            <a:pPr marL="285750" indent="-285750">
              <a:buFont typeface="Arial" panose="020B0604020202020204" pitchFamily="34" charset="0"/>
              <a:buChar char="•"/>
            </a:pPr>
            <a:r>
              <a:rPr lang="en-US" sz="1200" dirty="0">
                <a:solidFill>
                  <a:schemeClr val="bg1"/>
                </a:solidFill>
                <a:latin typeface="Work Sans" pitchFamily="2" charset="0"/>
              </a:rPr>
              <a:t>In 2021, Asia had the largest number of vaccinations, resulting in the continent with the least average number of COVID 19 cases.</a:t>
            </a:r>
          </a:p>
          <a:p>
            <a:pPr marL="285750" indent="-285750">
              <a:buFont typeface="Arial" panose="020B0604020202020204" pitchFamily="34" charset="0"/>
              <a:buChar char="•"/>
            </a:pPr>
            <a:r>
              <a:rPr lang="en-US" sz="1200" dirty="0">
                <a:solidFill>
                  <a:schemeClr val="bg1"/>
                </a:solidFill>
                <a:latin typeface="Work Sans" pitchFamily="2" charset="0"/>
              </a:rPr>
              <a:t>In 2022, Europe has the highest number of COVID 19 cases caused by its low number of vaccinations.</a:t>
            </a:r>
          </a:p>
          <a:p>
            <a:pPr marL="285750" indent="-285750">
              <a:buFont typeface="Arial" panose="020B0604020202020204" pitchFamily="34" charset="0"/>
              <a:buChar char="•"/>
            </a:pPr>
            <a:r>
              <a:rPr lang="en-US" sz="1200" dirty="0">
                <a:solidFill>
                  <a:schemeClr val="bg1"/>
                </a:solidFill>
                <a:latin typeface="Work Sans" pitchFamily="2" charset="0"/>
              </a:rPr>
              <a:t>Africa number of COVID 19 cases remain low even with the lowest vaccinations. It could be caused by their high temperature in the continents which decreases the rate of COVID 19 cases, as well as the people adhering to the policies there.</a:t>
            </a:r>
          </a:p>
        </p:txBody>
      </p:sp>
      <p:pic>
        <p:nvPicPr>
          <p:cNvPr id="13" name="Picture 12" descr="Chart, bubble chart&#10;&#10;Description automatically generated">
            <a:extLst>
              <a:ext uri="{FF2B5EF4-FFF2-40B4-BE49-F238E27FC236}">
                <a16:creationId xmlns:a16="http://schemas.microsoft.com/office/drawing/2014/main" id="{4E774D20-3826-AF43-6B1B-88919A988981}"/>
              </a:ext>
            </a:extLst>
          </p:cNvPr>
          <p:cNvPicPr>
            <a:picLocks noChangeAspect="1"/>
          </p:cNvPicPr>
          <p:nvPr/>
        </p:nvPicPr>
        <p:blipFill>
          <a:blip r:embed="rId5"/>
          <a:stretch>
            <a:fillRect/>
          </a:stretch>
        </p:blipFill>
        <p:spPr>
          <a:xfrm>
            <a:off x="4572000" y="1311964"/>
            <a:ext cx="4254832" cy="2806809"/>
          </a:xfrm>
          <a:prstGeom prst="rect">
            <a:avLst/>
          </a:prstGeom>
        </p:spPr>
      </p:pic>
      <p:pic>
        <p:nvPicPr>
          <p:cNvPr id="8" name="Picture 7" descr="Chart, bubble chart&#10;&#10;Description automatically generated">
            <a:extLst>
              <a:ext uri="{FF2B5EF4-FFF2-40B4-BE49-F238E27FC236}">
                <a16:creationId xmlns:a16="http://schemas.microsoft.com/office/drawing/2014/main" id="{F4648379-157D-B33E-CD7A-9E739FA2D845}"/>
              </a:ext>
            </a:extLst>
          </p:cNvPr>
          <p:cNvPicPr>
            <a:picLocks noChangeAspect="1"/>
          </p:cNvPicPr>
          <p:nvPr/>
        </p:nvPicPr>
        <p:blipFill>
          <a:blip r:embed="rId6"/>
          <a:stretch>
            <a:fillRect/>
          </a:stretch>
        </p:blipFill>
        <p:spPr>
          <a:xfrm>
            <a:off x="4564380" y="1311965"/>
            <a:ext cx="4254832" cy="2806809"/>
          </a:xfrm>
          <a:prstGeom prst="rect">
            <a:avLst/>
          </a:prstGeom>
        </p:spPr>
      </p:pic>
      <p:sp>
        <p:nvSpPr>
          <p:cNvPr id="6" name="TextBox 5">
            <a:extLst>
              <a:ext uri="{FF2B5EF4-FFF2-40B4-BE49-F238E27FC236}">
                <a16:creationId xmlns:a16="http://schemas.microsoft.com/office/drawing/2014/main" id="{8096599E-7ADE-FD04-5E78-0F19E6875B2D}"/>
              </a:ext>
            </a:extLst>
          </p:cNvPr>
          <p:cNvSpPr txBox="1"/>
          <p:nvPr/>
        </p:nvSpPr>
        <p:spPr>
          <a:xfrm>
            <a:off x="4168416" y="2142660"/>
            <a:ext cx="465448" cy="1430385"/>
          </a:xfrm>
          <a:prstGeom prst="rect">
            <a:avLst/>
          </a:prstGeom>
          <a:noFill/>
        </p:spPr>
        <p:txBody>
          <a:bodyPr vert="wordArtVert" wrap="square" rtlCol="0">
            <a:spAutoFit/>
          </a:bodyPr>
          <a:lstStyle/>
          <a:p>
            <a:r>
              <a:rPr lang="en-SG" sz="1600" b="1">
                <a:latin typeface="Work Sans" pitchFamily="2" charset="0"/>
              </a:rPr>
              <a:t>2022</a:t>
            </a:r>
          </a:p>
        </p:txBody>
      </p:sp>
      <p:sp>
        <p:nvSpPr>
          <p:cNvPr id="7" name="TextBox 6">
            <a:extLst>
              <a:ext uri="{FF2B5EF4-FFF2-40B4-BE49-F238E27FC236}">
                <a16:creationId xmlns:a16="http://schemas.microsoft.com/office/drawing/2014/main" id="{FC04A941-F74B-F46A-3FAE-9FF78A94F6D7}"/>
              </a:ext>
            </a:extLst>
          </p:cNvPr>
          <p:cNvSpPr txBox="1"/>
          <p:nvPr/>
        </p:nvSpPr>
        <p:spPr>
          <a:xfrm>
            <a:off x="4168418" y="2142660"/>
            <a:ext cx="465448" cy="1430385"/>
          </a:xfrm>
          <a:prstGeom prst="rect">
            <a:avLst/>
          </a:prstGeom>
          <a:noFill/>
        </p:spPr>
        <p:txBody>
          <a:bodyPr vert="wordArtVert" wrap="square" rtlCol="0">
            <a:spAutoFit/>
          </a:bodyPr>
          <a:lstStyle/>
          <a:p>
            <a:r>
              <a:rPr lang="en-SG" sz="1600" b="1">
                <a:latin typeface="Work Sans" pitchFamily="2" charset="0"/>
              </a:rPr>
              <a:t>2021</a:t>
            </a:r>
          </a:p>
        </p:txBody>
      </p:sp>
    </p:spTree>
    <p:extLst>
      <p:ext uri="{BB962C8B-B14F-4D97-AF65-F5344CB8AC3E}">
        <p14:creationId xmlns:p14="http://schemas.microsoft.com/office/powerpoint/2010/main" val="369804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8"/>
                                        </p:tgtEl>
                                      </p:cBhvr>
                                    </p:animEffect>
                                    <p:anim calcmode="lin" valueType="num">
                                      <p:cBhvr>
                                        <p:cTn id="7" dur="1000"/>
                                        <p:tgtEl>
                                          <p:spTgt spid="8"/>
                                        </p:tgtEl>
                                        <p:attrNameLst>
                                          <p:attrName>ppt_x</p:attrName>
                                        </p:attrNameLst>
                                      </p:cBhvr>
                                      <p:tavLst>
                                        <p:tav tm="0">
                                          <p:val>
                                            <p:strVal val="ppt_x"/>
                                          </p:val>
                                        </p:tav>
                                        <p:tav tm="100000">
                                          <p:val>
                                            <p:strVal val="ppt_x"/>
                                          </p:val>
                                        </p:tav>
                                      </p:tavLst>
                                    </p:anim>
                                    <p:anim calcmode="lin" valueType="num">
                                      <p:cBhvr>
                                        <p:cTn id="8" dur="1000"/>
                                        <p:tgtEl>
                                          <p:spTgt spid="8"/>
                                        </p:tgtEl>
                                        <p:attrNameLst>
                                          <p:attrName>ppt_y</p:attrName>
                                        </p:attrNameLst>
                                      </p:cBhvr>
                                      <p:tavLst>
                                        <p:tav tm="0">
                                          <p:val>
                                            <p:strVal val="ppt_y"/>
                                          </p:val>
                                        </p:tav>
                                        <p:tav tm="100000">
                                          <p:val>
                                            <p:strVal val="ppt_y+.1"/>
                                          </p:val>
                                        </p:tav>
                                      </p:tavLst>
                                    </p:anim>
                                    <p:set>
                                      <p:cBhvr>
                                        <p:cTn id="9" dur="1" fill="hold">
                                          <p:stCondLst>
                                            <p:cond delay="999"/>
                                          </p:stCondLst>
                                        </p:cTn>
                                        <p:tgtEl>
                                          <p:spTgt spid="8"/>
                                        </p:tgtEl>
                                        <p:attrNameLst>
                                          <p:attrName>style.visibility</p:attrName>
                                        </p:attrNameLst>
                                      </p:cBhvr>
                                      <p:to>
                                        <p:strVal val="hidden"/>
                                      </p:to>
                                    </p:set>
                                  </p:childTnLst>
                                </p:cTn>
                              </p:par>
                              <p:par>
                                <p:cTn id="10" presetID="22" presetClass="entr" presetSubtype="1"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13"/>
                                        </p:tgtEl>
                                      </p:cBhvr>
                                    </p:animEffect>
                                    <p:anim calcmode="lin" valueType="num">
                                      <p:cBhvr>
                                        <p:cTn id="19" dur="1000"/>
                                        <p:tgtEl>
                                          <p:spTgt spid="13"/>
                                        </p:tgtEl>
                                        <p:attrNameLst>
                                          <p:attrName>ppt_x</p:attrName>
                                        </p:attrNameLst>
                                      </p:cBhvr>
                                      <p:tavLst>
                                        <p:tav tm="0">
                                          <p:val>
                                            <p:strVal val="ppt_x"/>
                                          </p:val>
                                        </p:tav>
                                        <p:tav tm="100000">
                                          <p:val>
                                            <p:strVal val="ppt_x"/>
                                          </p:val>
                                        </p:tav>
                                      </p:tavLst>
                                    </p:anim>
                                    <p:anim calcmode="lin" valueType="num">
                                      <p:cBhvr>
                                        <p:cTn id="20" dur="1000"/>
                                        <p:tgtEl>
                                          <p:spTgt spid="13"/>
                                        </p:tgtEl>
                                        <p:attrNameLst>
                                          <p:attrName>ppt_y</p:attrName>
                                        </p:attrNameLst>
                                      </p:cBhvr>
                                      <p:tavLst>
                                        <p:tav tm="0">
                                          <p:val>
                                            <p:strVal val="ppt_y"/>
                                          </p:val>
                                        </p:tav>
                                        <p:tav tm="100000">
                                          <p:val>
                                            <p:strVal val="ppt_y+.1"/>
                                          </p:val>
                                        </p:tav>
                                      </p:tavLst>
                                    </p:anim>
                                    <p:set>
                                      <p:cBhvr>
                                        <p:cTn id="21" dur="1" fill="hold">
                                          <p:stCondLst>
                                            <p:cond delay="999"/>
                                          </p:stCondLst>
                                        </p:cTn>
                                        <p:tgtEl>
                                          <p:spTgt spid="13"/>
                                        </p:tgtEl>
                                        <p:attrNameLst>
                                          <p:attrName>style.visibility</p:attrName>
                                        </p:attrNameLst>
                                      </p:cBhvr>
                                      <p:to>
                                        <p:strVal val="hidden"/>
                                      </p:to>
                                    </p:set>
                                  </p:childTnLst>
                                </p:cTn>
                              </p:par>
                              <p:par>
                                <p:cTn id="22" presetID="22" presetClass="entr" presetSubtype="1" fill="hold" grpId="1"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1000"/>
                                        <p:tgtEl>
                                          <p:spTgt spid="6"/>
                                        </p:tgtEl>
                                      </p:cBhvr>
                                    </p:animEffect>
                                  </p:childTnLst>
                                </p:cTn>
                              </p:par>
                              <p:par>
                                <p:cTn id="25" presetID="1" presetClass="exit"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xit" presetSubtype="0" fill="hold" nodeType="clickEffect">
                                  <p:stCondLst>
                                    <p:cond delay="0"/>
                                  </p:stCondLst>
                                  <p:childTnLst>
                                    <p:animEffect transition="out" filter="fade">
                                      <p:cBhvr>
                                        <p:cTn id="30" dur="1000"/>
                                        <p:tgtEl>
                                          <p:spTgt spid="15"/>
                                        </p:tgtEl>
                                      </p:cBhvr>
                                    </p:animEffect>
                                    <p:anim calcmode="lin" valueType="num">
                                      <p:cBhvr>
                                        <p:cTn id="31" dur="1000"/>
                                        <p:tgtEl>
                                          <p:spTgt spid="15"/>
                                        </p:tgtEl>
                                        <p:attrNameLst>
                                          <p:attrName>ppt_x</p:attrName>
                                        </p:attrNameLst>
                                      </p:cBhvr>
                                      <p:tavLst>
                                        <p:tav tm="0">
                                          <p:val>
                                            <p:strVal val="ppt_x"/>
                                          </p:val>
                                        </p:tav>
                                        <p:tav tm="100000">
                                          <p:val>
                                            <p:strVal val="ppt_x"/>
                                          </p:val>
                                        </p:tav>
                                      </p:tavLst>
                                    </p:anim>
                                    <p:anim calcmode="lin" valueType="num">
                                      <p:cBhvr>
                                        <p:cTn id="32" dur="1000"/>
                                        <p:tgtEl>
                                          <p:spTgt spid="15"/>
                                        </p:tgtEl>
                                        <p:attrNameLst>
                                          <p:attrName>ppt_y</p:attrName>
                                        </p:attrNameLst>
                                      </p:cBhvr>
                                      <p:tavLst>
                                        <p:tav tm="0">
                                          <p:val>
                                            <p:strVal val="ppt_y"/>
                                          </p:val>
                                        </p:tav>
                                        <p:tav tm="100000">
                                          <p:val>
                                            <p:strVal val="ppt_y+.1"/>
                                          </p:val>
                                        </p:tav>
                                      </p:tavLst>
                                    </p:anim>
                                    <p:set>
                                      <p:cBhvr>
                                        <p:cTn id="33" dur="1" fill="hold">
                                          <p:stCondLst>
                                            <p:cond delay="999"/>
                                          </p:stCondLst>
                                        </p:cTn>
                                        <p:tgtEl>
                                          <p:spTgt spid="15"/>
                                        </p:tgtEl>
                                        <p:attrNameLst>
                                          <p:attrName>style.visibility</p:attrName>
                                        </p:attrNameLst>
                                      </p:cBhvr>
                                      <p:to>
                                        <p:strVal val="hidden"/>
                                      </p:to>
                                    </p:set>
                                  </p:childTnLst>
                                </p:cTn>
                              </p:par>
                              <p:par>
                                <p:cTn id="34" presetID="1" presetClass="exit"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6" grpId="1"/>
      <p:bldP spid="7" grpId="0"/>
      <p:bldP spid="7" grpId="1"/>
    </p:bldLst>
  </p:timing>
</p:sld>
</file>

<file path=ppt/theme/theme1.xml><?xml version="1.0" encoding="utf-8"?>
<a:theme xmlns:a="http://schemas.openxmlformats.org/drawingml/2006/main" name="Vaccine Side Effects by Slidesgo">
  <a:themeElements>
    <a:clrScheme name="Simple Light">
      <a:dk1>
        <a:srgbClr val="2D4040"/>
      </a:dk1>
      <a:lt1>
        <a:srgbClr val="878A7D"/>
      </a:lt1>
      <a:dk2>
        <a:srgbClr val="EDF8F0"/>
      </a:dk2>
      <a:lt2>
        <a:srgbClr val="BDDAE0"/>
      </a:lt2>
      <a:accent1>
        <a:srgbClr val="88B4C5"/>
      </a:accent1>
      <a:accent2>
        <a:srgbClr val="FFFFFF"/>
      </a:accent2>
      <a:accent3>
        <a:srgbClr val="FFFFFF"/>
      </a:accent3>
      <a:accent4>
        <a:srgbClr val="FAFAFA"/>
      </a:accent4>
      <a:accent5>
        <a:srgbClr val="FAFAFA"/>
      </a:accent5>
      <a:accent6>
        <a:srgbClr val="FAFAFA"/>
      </a:accent6>
      <a:hlink>
        <a:srgbClr val="878A7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TotalTime>
  <Words>1528</Words>
  <Application>Microsoft Office PowerPoint</Application>
  <PresentationFormat>On-screen Show (16:9)</PresentationFormat>
  <Paragraphs>117</Paragraphs>
  <Slides>16</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Work Sans</vt:lpstr>
      <vt:lpstr>Arial</vt:lpstr>
      <vt:lpstr>Inter</vt:lpstr>
      <vt:lpstr>Roboto Condensed Light</vt:lpstr>
      <vt:lpstr>Vaccine Side Effects by Slidesgo</vt:lpstr>
      <vt:lpstr>PowerPoint Presentation</vt:lpstr>
      <vt:lpstr>Introduction</vt:lpstr>
      <vt:lpstr>COVID 19 Cases &amp; Deaths | Masks Policies | School Closures</vt:lpstr>
      <vt:lpstr>Cleaning Datasets (Excel)</vt:lpstr>
      <vt:lpstr>Cleaning Datasets (Pandas)</vt:lpstr>
      <vt:lpstr>Peak of Deaths Happened in Jan and Feb 2021 /22</vt:lpstr>
      <vt:lpstr>Singapore Has One of the Lowest Mortality Rate</vt:lpstr>
      <vt:lpstr>North America Has Highest Number of COVID 19 Cases</vt:lpstr>
      <vt:lpstr>Asia Has the Largest Number of Vaccinations in 2021</vt:lpstr>
      <vt:lpstr>Both Ends of Stringency Index Have Lower Cases</vt:lpstr>
      <vt:lpstr>2020 and 2021 Have More Extreme Face Mask Regulation</vt:lpstr>
      <vt:lpstr>Conclusion</vt:lpstr>
      <vt:lpstr>Recommendations</vt:lpstr>
      <vt:lpstr>Contribution by Team Members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bryan</dc:creator>
  <cp:lastModifiedBy>TAN WEN TAO BRYAN</cp:lastModifiedBy>
  <cp:revision>5</cp:revision>
  <dcterms:modified xsi:type="dcterms:W3CDTF">2022-12-31T13:13:18Z</dcterms:modified>
</cp:coreProperties>
</file>